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74" r:id="rId5"/>
  </p:sldMasterIdLst>
  <p:notesMasterIdLst>
    <p:notesMasterId r:id="rId33"/>
  </p:notesMasterIdLst>
  <p:sldIdLst>
    <p:sldId id="9456" r:id="rId6"/>
    <p:sldId id="9457" r:id="rId7"/>
    <p:sldId id="9574" r:id="rId8"/>
    <p:sldId id="9573" r:id="rId9"/>
    <p:sldId id="9576" r:id="rId10"/>
    <p:sldId id="9575" r:id="rId11"/>
    <p:sldId id="9577" r:id="rId12"/>
    <p:sldId id="9589" r:id="rId13"/>
    <p:sldId id="9591" r:id="rId14"/>
    <p:sldId id="9514" r:id="rId15"/>
    <p:sldId id="9515" r:id="rId16"/>
    <p:sldId id="9516" r:id="rId17"/>
    <p:sldId id="9592" r:id="rId18"/>
    <p:sldId id="9593" r:id="rId19"/>
    <p:sldId id="9594" r:id="rId20"/>
    <p:sldId id="9595" r:id="rId21"/>
    <p:sldId id="9596" r:id="rId22"/>
    <p:sldId id="9597" r:id="rId23"/>
    <p:sldId id="9598" r:id="rId24"/>
    <p:sldId id="9458" r:id="rId25"/>
    <p:sldId id="9460" r:id="rId26"/>
    <p:sldId id="9524" r:id="rId27"/>
    <p:sldId id="9509" r:id="rId28"/>
    <p:sldId id="9510" r:id="rId29"/>
    <p:sldId id="9511" r:id="rId30"/>
    <p:sldId id="9529" r:id="rId31"/>
    <p:sldId id="274" r:id="rId32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2" userDrawn="1">
          <p15:clr>
            <a:srgbClr val="A4A3A4"/>
          </p15:clr>
        </p15:guide>
        <p15:guide id="2" pos="2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D3C6"/>
    <a:srgbClr val="FFEA4F"/>
    <a:srgbClr val="061121"/>
    <a:srgbClr val="F8DF4B"/>
    <a:srgbClr val="F6E470"/>
    <a:srgbClr val="3288D4"/>
    <a:srgbClr val="0F4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1348"/>
    <p:restoredTop sz="94558"/>
  </p:normalViewPr>
  <p:slideViewPr>
    <p:cSldViewPr>
      <p:cViewPr varScale="1">
        <p:scale>
          <a:sx n="72" d="100"/>
          <a:sy n="72" d="100"/>
        </p:scale>
        <p:origin x="667" y="58"/>
      </p:cViewPr>
      <p:guideLst>
        <p:guide orient="horz" pos="2872"/>
        <p:guide pos="21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79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12140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F995E-1D6D-40B2-964E-DC12471A8E78}" type="datetimeFigureOut">
              <a:rPr lang="es-ES" smtClean="0"/>
              <a:t>09/04/2023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79813" y="968375"/>
            <a:ext cx="3648075" cy="2614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12140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D6839-6B01-4AB1-B498-66087897E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127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C8EC01-6780-F44A-B3AC-8048CBACB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1CB33B-7192-4543-A243-AF1FA90B9C4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0C4F127-8623-EB4B-9FE8-489A394AF3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54EC4C1-C182-4F4F-9EEE-5A8905039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837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082B10C0-6014-9746-9EF9-C810743AD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4711700"/>
            <a:ext cx="3352800" cy="8449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0E3EA09-8576-9F42-96EE-47BFC758356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8E48764-E8EC-3545-BD0D-A41FEE75C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2C9F88-C8E1-6347-BF36-B6B5C7AC5D2D}"/>
              </a:ext>
            </a:extLst>
          </p:cNvPr>
          <p:cNvSpPr/>
          <p:nvPr userDrawn="1"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6982" y="1739900"/>
            <a:ext cx="6451635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6079A70-4CDC-BE44-BF7E-DD31FDAC2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6524" y="222250"/>
            <a:ext cx="8253269" cy="604213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A499823-B794-0740-876B-16BD7E6912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717" y="6475625"/>
            <a:ext cx="6057900" cy="1130300"/>
          </a:xfrm>
          <a:prstGeom prst="rect">
            <a:avLst/>
          </a:prstGeom>
        </p:spPr>
      </p:pic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8CF4D966-7616-0B41-BDAF-695DE423CA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50" y="6733536"/>
            <a:ext cx="2438400" cy="61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66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A42CA3-3ED9-43A5-8953-78B6998B45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424" y="215900"/>
            <a:ext cx="9445625" cy="6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89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086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AD3D6A5-A293-4BD2-955B-75B2B752D6FB}"/>
              </a:ext>
            </a:extLst>
          </p:cNvPr>
          <p:cNvSpPr txBox="1"/>
          <p:nvPr userDrawn="1"/>
        </p:nvSpPr>
        <p:spPr>
          <a:xfrm>
            <a:off x="578969" y="2571719"/>
            <a:ext cx="10058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a Apache Spark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Spark?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de Spark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de un Clúster de Apache Spark</a:t>
            </a:r>
            <a:endParaRPr lang="es-ES" sz="2400" b="0" kern="0" dirty="0"/>
          </a:p>
        </p:txBody>
      </p:sp>
    </p:spTree>
    <p:extLst>
      <p:ext uri="{BB962C8B-B14F-4D97-AF65-F5344CB8AC3E}">
        <p14:creationId xmlns:p14="http://schemas.microsoft.com/office/powerpoint/2010/main" val="2311444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A42CA3-3ED9-43A5-8953-78B6998B45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424" y="215900"/>
            <a:ext cx="9445625" cy="6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4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717550" y="3042503"/>
            <a:ext cx="9372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lt"/>
              <a:buNone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Introducción a Apache Spark</a:t>
            </a:r>
          </a:p>
        </p:txBody>
      </p:sp>
    </p:spTree>
    <p:extLst>
      <p:ext uri="{BB962C8B-B14F-4D97-AF65-F5344CB8AC3E}">
        <p14:creationId xmlns:p14="http://schemas.microsoft.com/office/powerpoint/2010/main" val="966129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984250" y="3032160"/>
            <a:ext cx="9220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¿Por Qué Spark?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18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984250" y="3032160"/>
            <a:ext cx="9220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Componentes de Spark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85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527050" y="3032160"/>
            <a:ext cx="9677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Arquitectura de un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Clúster de Apache Spark</a:t>
            </a:r>
            <a:endParaRPr lang="es-ES" sz="4000" b="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9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3D632-0157-AB42-A02C-B19E60B65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2613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527050" y="3032160"/>
            <a:ext cx="9677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5. </a:t>
            </a:r>
            <a:r>
              <a:rPr lang="es-ES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Ejercicios</a:t>
            </a:r>
            <a:endParaRPr lang="es-ES" sz="4800" b="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0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02550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La principal preocupación que presenta Hadoop es mantener la velocidad de espera entre las consultas y el tiempo para ejecutar el programa en el procesamiento de </a:t>
            </a:r>
            <a:r>
              <a:rPr lang="es-ES" sz="2800" b="0" i="0" u="none" strike="noStrike" baseline="0" dirty="0">
                <a:latin typeface="ArialMT"/>
              </a:rPr>
              <a:t>grandes conjuntos de datos.</a:t>
            </a:r>
          </a:p>
          <a:p>
            <a:pPr algn="l"/>
            <a:endParaRPr lang="es-ES" sz="2800" b="0" i="0" u="none" strike="noStrike" baseline="0" dirty="0">
              <a:latin typeface="ArialMT"/>
            </a:endParaRPr>
          </a:p>
          <a:p>
            <a:pPr algn="l"/>
            <a:r>
              <a:rPr lang="es-ES" sz="2800" b="0" i="0" u="none" strike="noStrike" baseline="0" dirty="0">
                <a:latin typeface="ArialMT"/>
              </a:rPr>
              <a:t>Posteriormente </a:t>
            </a:r>
            <a:r>
              <a:rPr lang="es-ES" sz="2800" b="0" i="0" u="none" strike="noStrike" baseline="0" dirty="0" err="1">
                <a:latin typeface="ArialMT"/>
              </a:rPr>
              <a:t>salio</a:t>
            </a:r>
            <a:r>
              <a:rPr lang="es-ES" sz="2800" b="0" i="0" u="none" strike="noStrike" baseline="0" dirty="0">
                <a:latin typeface="ArialMT"/>
              </a:rPr>
              <a:t> a la luz Apache Spark introducido por la empresa </a:t>
            </a:r>
            <a:r>
              <a:rPr lang="es-ES" sz="2800" b="0" i="1" u="none" strike="noStrike" baseline="0" dirty="0">
                <a:latin typeface="Arial-ItalicMT"/>
              </a:rPr>
              <a:t>Apache Software </a:t>
            </a:r>
            <a:r>
              <a:rPr lang="es-MX" sz="2800" b="0" i="1" u="none" strike="noStrike" baseline="0" dirty="0" err="1">
                <a:latin typeface="Arial-ItalicMT"/>
              </a:rPr>
              <a:t>Foundation</a:t>
            </a:r>
            <a:r>
              <a:rPr lang="es-MX" sz="2800" b="0" i="1" u="none" strike="noStrike" baseline="0" dirty="0">
                <a:latin typeface="Arial-ItalicMT"/>
              </a:rPr>
              <a:t> </a:t>
            </a:r>
            <a:r>
              <a:rPr lang="es-MX" sz="2800" b="0" i="0" u="none" strike="noStrike" baseline="0" dirty="0">
                <a:latin typeface="ArialMT"/>
              </a:rPr>
              <a:t>para acelerar el proceso de software de calculo computacional Hadoop.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Aunque es importante mencionar que Apache Spark depende de Hadoop, ya que lo utiliza </a:t>
            </a:r>
            <a:r>
              <a:rPr lang="es-ES" sz="2800" b="0" i="0" u="none" strike="noStrike" baseline="0" dirty="0">
                <a:latin typeface="ArialMT"/>
              </a:rPr>
              <a:t>para </a:t>
            </a:r>
            <a:r>
              <a:rPr lang="es-ES" sz="2800" b="0" i="0" u="none" strike="noStrike" baseline="0" dirty="0" err="1">
                <a:latin typeface="ArialMT"/>
              </a:rPr>
              <a:t>propositos</a:t>
            </a:r>
            <a:r>
              <a:rPr lang="es-ES" sz="2800" b="0" i="0" u="none" strike="noStrike" baseline="0" dirty="0">
                <a:latin typeface="ArialMT"/>
              </a:rPr>
              <a:t> de almacenamiento.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76019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14074" y="749300"/>
            <a:ext cx="1095237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1" i="0" u="none" strike="noStrike" baseline="0" dirty="0">
                <a:latin typeface="ArialMT"/>
              </a:rPr>
              <a:t>Apache Spark es una infraestructura informática de </a:t>
            </a:r>
            <a:r>
              <a:rPr lang="es-MX" sz="2800" b="1" i="0" u="none" strike="noStrike" baseline="0" dirty="0" err="1">
                <a:latin typeface="ArialMT"/>
              </a:rPr>
              <a:t>cluster</a:t>
            </a:r>
            <a:r>
              <a:rPr lang="es-MX" sz="2800" b="1" i="0" u="none" strike="noStrike" baseline="0" dirty="0">
                <a:latin typeface="ArialMT"/>
              </a:rPr>
              <a:t> de código abierto usado con frecuencia para cargas de trabajo de Big Data</a:t>
            </a:r>
            <a:r>
              <a:rPr lang="es-MX" sz="1050" b="1" i="0" u="none" strike="noStrike" baseline="0" dirty="0">
                <a:latin typeface="ArialMT"/>
              </a:rPr>
              <a:t>1</a:t>
            </a:r>
            <a:r>
              <a:rPr lang="es-MX" sz="2800" b="0" i="0" u="none" strike="noStrike" baseline="0" dirty="0">
                <a:latin typeface="ArialMT"/>
              </a:rPr>
              <a:t>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 err="1">
                <a:latin typeface="ArialMT"/>
              </a:rPr>
              <a:t>Ademas</a:t>
            </a:r>
            <a:r>
              <a:rPr lang="es-MX" sz="2800" b="0" i="0" u="none" strike="noStrike" baseline="0" dirty="0">
                <a:latin typeface="ArialMT"/>
              </a:rPr>
              <a:t> ofrece un desempeño rápido , ya que el almacenamiento de datos se gestiona en memoria, lo que mejora el desempeño de</a:t>
            </a:r>
          </a:p>
          <a:p>
            <a:pPr algn="l"/>
            <a:r>
              <a:rPr lang="es-ES" sz="2800" b="0" i="0" u="none" strike="noStrike" baseline="0" dirty="0">
                <a:latin typeface="ArialMT"/>
              </a:rPr>
              <a:t>cargas de trabajo interactivas sin costos de E/S </a:t>
            </a:r>
          </a:p>
          <a:p>
            <a:pPr algn="l"/>
            <a:r>
              <a:rPr lang="es-ES" sz="2800" b="0" i="0" u="none" strike="noStrike" baseline="0" dirty="0">
                <a:latin typeface="ArialMT"/>
              </a:rPr>
              <a:t>(</a:t>
            </a:r>
            <a:r>
              <a:rPr lang="es-ES" sz="2800" b="0" i="0" u="none" strike="noStrike" baseline="0" dirty="0" err="1">
                <a:latin typeface="ArialMT"/>
              </a:rPr>
              <a:t>perifericos</a:t>
            </a:r>
            <a:r>
              <a:rPr lang="es-ES" sz="2800" b="0" i="0" u="none" strike="noStrike" baseline="0" dirty="0">
                <a:latin typeface="ArialMT"/>
              </a:rPr>
              <a:t> de entrada/salida). </a:t>
            </a:r>
          </a:p>
          <a:p>
            <a:pPr algn="l"/>
            <a:endParaRPr lang="es-ES" sz="2800" b="0" i="0" u="none" strike="noStrike" baseline="0" dirty="0">
              <a:latin typeface="ArialMT"/>
            </a:endParaRPr>
          </a:p>
          <a:p>
            <a:pPr algn="l"/>
            <a:r>
              <a:rPr lang="es-ES" sz="2800" b="0" i="0" u="none" strike="noStrike" baseline="0" dirty="0">
                <a:latin typeface="ArialMT"/>
              </a:rPr>
              <a:t>Por otro </a:t>
            </a:r>
            <a:r>
              <a:rPr lang="es-MX" sz="2800" b="0" i="0" u="none" strike="noStrike" baseline="0" dirty="0">
                <a:latin typeface="ArialMT"/>
              </a:rPr>
              <a:t>lado, Apache Spark es compatible con las bases de datos de gráficos, el análisis de transmisiones, el procesamiento general por lotes, las consultas ad-hoc y el aprendizaje </a:t>
            </a:r>
            <a:r>
              <a:rPr lang="es-ES" sz="2800" b="0" i="0" u="none" strike="noStrike" baseline="0" dirty="0">
                <a:latin typeface="ArialMT"/>
              </a:rPr>
              <a:t>automático.</a:t>
            </a:r>
          </a:p>
        </p:txBody>
      </p:sp>
    </p:spTree>
    <p:extLst>
      <p:ext uri="{BB962C8B-B14F-4D97-AF65-F5344CB8AC3E}">
        <p14:creationId xmlns:p14="http://schemas.microsoft.com/office/powerpoint/2010/main" val="556712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46536" y="749300"/>
            <a:ext cx="1064946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Puede usar muchos otros sistemas como fuente o destino de datos, incluyendo: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−Sistemas de archivo locales o en red.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−Repositorios de objetos (como Amazon S3 o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Ceph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).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−Bases de datos relacionales.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−Bases de datos NoSQL ,incluyendo Apache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Cassandra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 , −Sistemas de mensajes (como Kafka).</a:t>
            </a:r>
          </a:p>
          <a:p>
            <a:pPr algn="l"/>
            <a:endParaRPr lang="es-ES" sz="2800" dirty="0">
              <a:latin typeface="ArialMT"/>
              <a:cs typeface="Arial" panose="020B0604020202020204" pitchFamily="34" charset="0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Empresas como Alibaba </a:t>
            </a:r>
            <a:r>
              <a:rPr lang="es-MX" sz="2800" b="0" i="0" u="none" strike="noStrike" baseline="0" dirty="0" err="1">
                <a:latin typeface="ArialMT"/>
              </a:rPr>
              <a:t>Taobao</a:t>
            </a:r>
            <a:r>
              <a:rPr lang="es-MX" sz="2800" b="0" i="0" u="none" strike="noStrike" baseline="0" dirty="0">
                <a:latin typeface="ArialMT"/>
              </a:rPr>
              <a:t> y Tencent, ya están utilizando Apache Spark como gestor de datos. 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La empresa Tencent posee actualmente 800 millones de usuarios activos, generando un total de 700 TB de datos procesados al día en un clúster de mas de 8000 </a:t>
            </a:r>
            <a:r>
              <a:rPr lang="es-ES" sz="2800" b="0" i="0" u="none" strike="noStrike" baseline="0" dirty="0">
                <a:latin typeface="ArialMT"/>
              </a:rPr>
              <a:t>nodos de computación.</a:t>
            </a:r>
          </a:p>
          <a:p>
            <a:pPr algn="l"/>
            <a:endParaRPr lang="es-ES" sz="2800" dirty="0">
              <a:latin typeface="ArialM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43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901700"/>
            <a:ext cx="106494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Ideado para resolver eficientemente: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−Programas iterativos.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−Consultas interactivas.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Unifica procesamiento fuera de línea y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streaming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 (tiempo real).</a:t>
            </a:r>
          </a:p>
          <a:p>
            <a:pPr algn="l"/>
            <a:endParaRPr lang="es-ES" sz="2800" dirty="0">
              <a:latin typeface="ArialMT"/>
              <a:cs typeface="Arial" panose="020B0604020202020204" pitchFamily="34" charset="0"/>
            </a:endParaRP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•Tipos de aplicaciones adaptadas para usar Spark: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−Aplicaciones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Extract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-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Transform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-Load (ETL).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−Análisis predictivo y aprendizaje computacional.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−Operaciones de acceso a datos (consultas SQL, visualizaciones)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−Procesamiento de eventos en tiempo real y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streaming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−Procesamiento y minería de texto, aplicaciones de grafos, reconocimiento de patrones, motores de recomendación…</a:t>
            </a:r>
          </a:p>
        </p:txBody>
      </p:sp>
    </p:spTree>
    <p:extLst>
      <p:ext uri="{BB962C8B-B14F-4D97-AF65-F5344CB8AC3E}">
        <p14:creationId xmlns:p14="http://schemas.microsoft.com/office/powerpoint/2010/main" val="3669676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7901100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80437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54562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351444" y="739757"/>
            <a:ext cx="95587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b="0" i="0" u="none" strike="noStrike" baseline="0" dirty="0">
                <a:latin typeface="ArialMT"/>
              </a:rPr>
              <a:t>Hoy en </a:t>
            </a:r>
            <a:r>
              <a:rPr lang="es-MX" sz="1800" b="0" i="0" u="none" strike="noStrike" baseline="0" dirty="0" err="1">
                <a:latin typeface="ArialMT"/>
              </a:rPr>
              <a:t>dia</a:t>
            </a:r>
            <a:r>
              <a:rPr lang="es-MX" sz="1800" b="0" i="0" u="none" strike="noStrike" baseline="0" dirty="0">
                <a:latin typeface="ArialMT"/>
              </a:rPr>
              <a:t> se genera gran cantidad de datos en campos como la industria y la ciencia, por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ello, es necesario herramientas como Apache Spark para trabajar con estos datos.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Por otra parte, algunas industrias </a:t>
            </a:r>
            <a:r>
              <a:rPr lang="es-MX" sz="1800" b="0" i="0" u="none" strike="noStrike" baseline="0" dirty="0" err="1">
                <a:latin typeface="ArialMT"/>
              </a:rPr>
              <a:t>estan</a:t>
            </a:r>
            <a:r>
              <a:rPr lang="es-MX" sz="1800" b="0" i="0" u="none" strike="noStrike" baseline="0" dirty="0">
                <a:latin typeface="ArialMT"/>
              </a:rPr>
              <a:t> utilizando Hadoop para para almacenar, procesar y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analizar grandes </a:t>
            </a:r>
            <a:r>
              <a:rPr lang="es-MX" sz="1800" b="0" i="0" u="none" strike="noStrike" baseline="0" dirty="0" err="1">
                <a:latin typeface="ArialMT"/>
              </a:rPr>
              <a:t>volumenes</a:t>
            </a:r>
            <a:r>
              <a:rPr lang="es-MX" sz="1800" b="0" i="0" u="none" strike="noStrike" baseline="0" dirty="0">
                <a:latin typeface="ArialMT"/>
              </a:rPr>
              <a:t> de datos. Hadoop se basa en el modelo de </a:t>
            </a:r>
            <a:r>
              <a:rPr lang="es-MX" sz="1800" b="0" i="0" u="none" strike="noStrike" baseline="0" dirty="0" err="1">
                <a:latin typeface="ArialMT"/>
              </a:rPr>
              <a:t>programacion</a:t>
            </a:r>
            <a:endParaRPr lang="es-MX" sz="1800" b="0" i="0" u="none" strike="noStrike" baseline="0" dirty="0">
              <a:latin typeface="ArialMT"/>
            </a:endParaRPr>
          </a:p>
          <a:p>
            <a:pPr algn="l"/>
            <a:r>
              <a:rPr lang="es-MX" sz="1800" b="0" i="1" u="none" strike="noStrike" baseline="0" dirty="0">
                <a:latin typeface="Arial-ItalicMT"/>
              </a:rPr>
              <a:t>MapReduce </a:t>
            </a:r>
            <a:r>
              <a:rPr lang="es-MX" sz="1800" b="0" i="0" u="none" strike="noStrike" baseline="0" dirty="0">
                <a:latin typeface="ArialMT"/>
              </a:rPr>
              <a:t>y permite una </a:t>
            </a:r>
            <a:r>
              <a:rPr lang="es-MX" sz="1800" b="0" i="0" u="none" strike="noStrike" baseline="0" dirty="0" err="1">
                <a:latin typeface="ArialMT"/>
              </a:rPr>
              <a:t>solucion</a:t>
            </a:r>
            <a:r>
              <a:rPr lang="es-MX" sz="1800" b="0" i="0" u="none" strike="noStrike" baseline="0" dirty="0">
                <a:latin typeface="ArialMT"/>
              </a:rPr>
              <a:t> de </a:t>
            </a:r>
            <a:r>
              <a:rPr lang="es-MX" sz="1800" b="0" i="0" u="none" strike="noStrike" baseline="0" dirty="0" err="1">
                <a:latin typeface="ArialMT"/>
              </a:rPr>
              <a:t>computacion</a:t>
            </a:r>
            <a:r>
              <a:rPr lang="es-MX" sz="1800" b="0" i="0" u="none" strike="noStrike" baseline="0" dirty="0">
                <a:latin typeface="ArialMT"/>
              </a:rPr>
              <a:t> que es escalable tolerante a fallos,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flexible y rentable. La principal </a:t>
            </a:r>
            <a:r>
              <a:rPr lang="es-MX" sz="1800" b="0" i="0" u="none" strike="noStrike" baseline="0" dirty="0" err="1">
                <a:latin typeface="ArialMT"/>
              </a:rPr>
              <a:t>preocupacion</a:t>
            </a:r>
            <a:r>
              <a:rPr lang="es-MX" sz="1800" b="0" i="0" u="none" strike="noStrike" baseline="0" dirty="0">
                <a:latin typeface="ArialMT"/>
              </a:rPr>
              <a:t> que presenta Hadoop es mantener la velocidad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de espera entre las consultas y el tiempo para ejecutar el programa en el procesamiento de</a:t>
            </a:r>
          </a:p>
          <a:p>
            <a:pPr algn="l"/>
            <a:r>
              <a:rPr lang="es-ES" sz="1800" b="0" i="0" u="none" strike="noStrike" baseline="0" dirty="0">
                <a:latin typeface="ArialMT"/>
              </a:rPr>
              <a:t>grandes conjuntos de datos.</a:t>
            </a:r>
          </a:p>
          <a:p>
            <a:pPr algn="l"/>
            <a:r>
              <a:rPr lang="es-ES" sz="1800" b="0" i="0" u="none" strike="noStrike" baseline="0" dirty="0">
                <a:latin typeface="ArialMT"/>
              </a:rPr>
              <a:t>Posteriormente </a:t>
            </a:r>
            <a:r>
              <a:rPr lang="es-ES" sz="1800" b="0" i="0" u="none" strike="noStrike" baseline="0" dirty="0" err="1">
                <a:latin typeface="ArialMT"/>
              </a:rPr>
              <a:t>salio</a:t>
            </a:r>
            <a:r>
              <a:rPr lang="es-ES" sz="1800" b="0" i="0" u="none" strike="noStrike" baseline="0" dirty="0">
                <a:latin typeface="ArialMT"/>
              </a:rPr>
              <a:t> a la luz Apache </a:t>
            </a:r>
            <a:r>
              <a:rPr lang="es-ES" sz="1800" b="0" i="0" u="none" strike="noStrike" baseline="0" dirty="0" err="1">
                <a:latin typeface="ArialMT"/>
              </a:rPr>
              <a:t>Spark</a:t>
            </a:r>
            <a:r>
              <a:rPr lang="es-ES" sz="1800" b="0" i="0" u="none" strike="noStrike" baseline="0" dirty="0">
                <a:latin typeface="ArialMT"/>
              </a:rPr>
              <a:t> introducido por la empresa </a:t>
            </a:r>
            <a:r>
              <a:rPr lang="es-ES" sz="1800" b="0" i="1" u="none" strike="noStrike" baseline="0" dirty="0">
                <a:latin typeface="Arial-ItalicMT"/>
              </a:rPr>
              <a:t>Apache Software</a:t>
            </a:r>
          </a:p>
          <a:p>
            <a:pPr algn="l"/>
            <a:r>
              <a:rPr lang="es-MX" sz="1800" b="0" i="1" u="none" strike="noStrike" baseline="0" dirty="0" err="1">
                <a:latin typeface="Arial-ItalicMT"/>
              </a:rPr>
              <a:t>Foundation</a:t>
            </a:r>
            <a:r>
              <a:rPr lang="es-MX" sz="1800" b="0" i="1" u="none" strike="noStrike" baseline="0" dirty="0">
                <a:latin typeface="Arial-ItalicMT"/>
              </a:rPr>
              <a:t> </a:t>
            </a:r>
            <a:r>
              <a:rPr lang="es-MX" sz="1800" b="0" i="0" u="none" strike="noStrike" baseline="0" dirty="0">
                <a:latin typeface="ArialMT"/>
              </a:rPr>
              <a:t>para acelerar el proceso de software de calculo computacional Hadoop.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Aunque es importante mencionar que Apache Spark depende de Hadoop, ya que lo utiliza</a:t>
            </a:r>
          </a:p>
          <a:p>
            <a:pPr algn="l"/>
            <a:r>
              <a:rPr lang="es-ES" sz="1800" b="0" i="0" u="none" strike="noStrike" baseline="0" dirty="0">
                <a:latin typeface="ArialMT"/>
              </a:rPr>
              <a:t>para </a:t>
            </a:r>
            <a:r>
              <a:rPr lang="es-ES" sz="1800" b="0" i="0" u="none" strike="noStrike" baseline="0" dirty="0" err="1">
                <a:latin typeface="ArialMT"/>
              </a:rPr>
              <a:t>propositos</a:t>
            </a:r>
            <a:r>
              <a:rPr lang="es-ES" sz="1800" b="0" i="0" u="none" strike="noStrike" baseline="0" dirty="0">
                <a:latin typeface="ArialMT"/>
              </a:rPr>
              <a:t> de almacenamiento.</a:t>
            </a:r>
          </a:p>
        </p:txBody>
      </p:sp>
    </p:spTree>
    <p:extLst>
      <p:ext uri="{BB962C8B-B14F-4D97-AF65-F5344CB8AC3E}">
        <p14:creationId xmlns:p14="http://schemas.microsoft.com/office/powerpoint/2010/main" val="309717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1AFEB-736C-B54A-AABC-81A7EDBB6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7913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169721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276" y="3558683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276" y="494764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75BB044-9EC0-6B4E-BA64-BB3B0D26B5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457" y="1446077"/>
            <a:ext cx="4788483" cy="615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81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E2CFD28-DE06-1A4E-BF14-48E413326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8270" y="2730500"/>
            <a:ext cx="7351160" cy="1371600"/>
          </a:xfrm>
          <a:prstGeom prst="rect">
            <a:avLst/>
          </a:prstGeom>
        </p:spPr>
      </p:pic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44C608F0-F9BB-A546-8B7E-C8FB5F4EC1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4704994"/>
            <a:ext cx="3352800" cy="8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356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2C9F88-C8E1-6347-BF36-B6B5C7AC5D2D}"/>
              </a:ext>
            </a:extLst>
          </p:cNvPr>
          <p:cNvSpPr/>
          <p:nvPr userDrawn="1"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06112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6079A70-4CDC-BE44-BF7E-DD31FDAC2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6524" y="222250"/>
            <a:ext cx="8253269" cy="6042132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4136B19-67A5-4D0F-A940-45A1A8A883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0" y="6036192"/>
            <a:ext cx="9601220" cy="14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013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9" b="0" i="0">
                <a:solidFill>
                  <a:srgbClr val="455F5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91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2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5010">
              <a:lnSpc>
                <a:spcPts val="2470"/>
              </a:lnSpc>
            </a:pPr>
            <a:r>
              <a:rPr lang="es-ES" spc="-6"/>
              <a:t>Ecosistema</a:t>
            </a:r>
            <a:r>
              <a:rPr lang="es-ES" spc="-35"/>
              <a:t> </a:t>
            </a:r>
            <a:r>
              <a:rPr lang="es-ES" spc="-6"/>
              <a:t>Spark</a:t>
            </a:r>
            <a:endParaRPr lang="es-ES" spc="-6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2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5010">
              <a:lnSpc>
                <a:spcPts val="2470"/>
              </a:lnSpc>
            </a:pPr>
            <a:r>
              <a:rPr lang="en-US"/>
              <a:t>Máster</a:t>
            </a:r>
            <a:r>
              <a:rPr lang="en-US" spc="-6"/>
              <a:t> en</a:t>
            </a:r>
            <a:r>
              <a:rPr lang="en-US"/>
              <a:t> </a:t>
            </a:r>
            <a:r>
              <a:rPr lang="en-US" spc="-6"/>
              <a:t>Big</a:t>
            </a:r>
            <a:r>
              <a:rPr lang="en-US" spc="-12"/>
              <a:t> </a:t>
            </a:r>
            <a:r>
              <a:rPr lang="en-US" spc="-6"/>
              <a:t>Data</a:t>
            </a:r>
            <a:r>
              <a:rPr lang="en-US"/>
              <a:t> y </a:t>
            </a:r>
            <a:r>
              <a:rPr lang="en-US" spc="-6"/>
              <a:t>Data</a:t>
            </a:r>
            <a:r>
              <a:rPr lang="en-US"/>
              <a:t> </a:t>
            </a:r>
            <a:r>
              <a:rPr lang="en-US" spc="-6"/>
              <a:t>Science</a:t>
            </a:r>
            <a:endParaRPr lang="en-US" spc="-6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12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46531">
              <a:lnSpc>
                <a:spcPts val="2470"/>
              </a:lnSpc>
            </a:pPr>
            <a:fld id="{81D60167-4931-47E6-BA6A-407CBD079E47}" type="slidenum">
              <a:rPr lang="es-ES" spc="-6" smtClean="0"/>
              <a:pPr marL="46531">
                <a:lnSpc>
                  <a:spcPts val="2470"/>
                </a:lnSpc>
              </a:pPr>
              <a:t>‹Nº›</a:t>
            </a:fld>
            <a:endParaRPr lang="es-ES" spc="-6" dirty="0"/>
          </a:p>
        </p:txBody>
      </p:sp>
    </p:spTree>
    <p:extLst>
      <p:ext uri="{BB962C8B-B14F-4D97-AF65-F5344CB8AC3E}">
        <p14:creationId xmlns:p14="http://schemas.microsoft.com/office/powerpoint/2010/main" val="914105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807700" cy="7747000"/>
          </a:xfrm>
          <a:custGeom>
            <a:avLst/>
            <a:gdLst/>
            <a:ahLst/>
            <a:cxnLst/>
            <a:rect l="l" t="t" r="r" b="b"/>
            <a:pathLst>
              <a:path w="10807700" h="7747000">
                <a:moveTo>
                  <a:pt x="10807699" y="7746999"/>
                </a:moveTo>
                <a:lnTo>
                  <a:pt x="0" y="7746999"/>
                </a:lnTo>
                <a:lnTo>
                  <a:pt x="0" y="0"/>
                </a:lnTo>
                <a:lnTo>
                  <a:pt x="10807699" y="0"/>
                </a:lnTo>
                <a:lnTo>
                  <a:pt x="10807699" y="7746999"/>
                </a:lnTo>
                <a:close/>
              </a:path>
            </a:pathLst>
          </a:custGeom>
          <a:solidFill>
            <a:srgbClr val="318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69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DD4EF45-D51A-DA49-85FF-B1302EA5C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09674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2C23CF-9C3A-784D-8BD7-37D85DFA2E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BBF661-E727-FA40-8B81-C299D2D26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A26C49C6-8E36-4241-BFBC-62110A2B4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</p:spPr>
      </p:pic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78811B-10C6-EB47-9E69-F3A2B3772CE4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BCC6C80B-22F8-F844-B57D-2FC0CCD64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9" name="Título 10">
            <a:extLst>
              <a:ext uri="{FF2B5EF4-FFF2-40B4-BE49-F238E27FC236}">
                <a16:creationId xmlns:a16="http://schemas.microsoft.com/office/drawing/2014/main" id="{06E8E59D-FC3D-9A4D-864F-C06F34597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6BC577-AD3A-164E-9680-B4149F968437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65D14D5-8D6E-DC47-A71D-FA9B83BB63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3C23B1-1214-4D4C-B9CA-F6CAF309BB5B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22D3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83605C8-C347-AE46-B0B8-06B2CD83F1C5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C44AC8E3-93EF-D549-BC0B-0CCF56D5A5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EA571C7-B32B-B94B-91DA-F84780443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32EB9457-2C46-2E49-8EDD-2B42D01534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B5D73955-985B-4542-947C-BF48B3F701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EB6C8DE-FEA8-5848-852A-EEDE223BB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4" name="Título 10">
            <a:extLst>
              <a:ext uri="{FF2B5EF4-FFF2-40B4-BE49-F238E27FC236}">
                <a16:creationId xmlns:a16="http://schemas.microsoft.com/office/drawing/2014/main" id="{159C69BE-5A89-214F-B6BA-85329939B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C44E8A-7694-E84E-8E83-2DC283309B30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9" r:id="rId3"/>
    <p:sldLayoutId id="2147483672" r:id="rId4"/>
    <p:sldLayoutId id="2147483664" r:id="rId5"/>
    <p:sldLayoutId id="2147483662" r:id="rId6"/>
    <p:sldLayoutId id="2147483670" r:id="rId7"/>
    <p:sldLayoutId id="2147483666" r:id="rId8"/>
    <p:sldLayoutId id="2147483667" r:id="rId9"/>
    <p:sldLayoutId id="2147483671" r:id="rId10"/>
    <p:sldLayoutId id="2147483668" r:id="rId1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8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113F2E6-5DC1-5F4F-93A8-1B4EFCFF2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2250" y="2238268"/>
            <a:ext cx="5867400" cy="1635232"/>
          </a:xfrm>
        </p:spPr>
        <p:txBody>
          <a:bodyPr/>
          <a:lstStyle/>
          <a:p>
            <a:pPr algn="ctr"/>
            <a:r>
              <a:rPr lang="es-ES" dirty="0"/>
              <a:t>Arquitecturas</a:t>
            </a:r>
            <a:r>
              <a:rPr lang="es-ES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s-ES" dirty="0"/>
              <a:t>Cloud y Big Data </a:t>
            </a:r>
          </a:p>
        </p:txBody>
      </p:sp>
    </p:spTree>
    <p:extLst>
      <p:ext uri="{BB962C8B-B14F-4D97-AF65-F5344CB8AC3E}">
        <p14:creationId xmlns:p14="http://schemas.microsoft.com/office/powerpoint/2010/main" val="259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PARTICIONES DATOS (sistema distribuido)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77660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11 Grupo">
            <a:extLst>
              <a:ext uri="{FF2B5EF4-FFF2-40B4-BE49-F238E27FC236}">
                <a16:creationId xmlns:a16="http://schemas.microsoft.com/office/drawing/2014/main" id="{E1B1E157-03C7-D40D-79EE-17083C5AC403}"/>
              </a:ext>
            </a:extLst>
          </p:cNvPr>
          <p:cNvGrpSpPr/>
          <p:nvPr/>
        </p:nvGrpSpPr>
        <p:grpSpPr>
          <a:xfrm>
            <a:off x="5036804" y="1335751"/>
            <a:ext cx="5453911" cy="5181669"/>
            <a:chOff x="2541588" y="1154113"/>
            <a:chExt cx="5724525" cy="543877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C7C4F4A-EA94-ED7B-A042-5EEAB787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41588" y="1154113"/>
              <a:ext cx="5724525" cy="543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10 CuadroTexto">
              <a:extLst>
                <a:ext uri="{FF2B5EF4-FFF2-40B4-BE49-F238E27FC236}">
                  <a16:creationId xmlns:a16="http://schemas.microsoft.com/office/drawing/2014/main" id="{DEEF0D00-B5B1-31BE-317F-8CE9EDE07888}"/>
                </a:ext>
              </a:extLst>
            </p:cNvPr>
            <p:cNvSpPr txBox="1"/>
            <p:nvPr/>
          </p:nvSpPr>
          <p:spPr>
            <a:xfrm>
              <a:off x="2974958" y="1297661"/>
              <a:ext cx="785818" cy="289823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s-ES" b="1" spc="35" dirty="0">
                  <a:solidFill>
                    <a:srgbClr val="061121"/>
                  </a:solidFill>
                  <a:latin typeface="Montserrat" pitchFamily="2" charset="77"/>
                  <a:cs typeface="Tahoma"/>
                </a:rPr>
                <a:t>RDD</a:t>
              </a:r>
            </a:p>
          </p:txBody>
        </p:sp>
      </p:grpSp>
      <p:sp>
        <p:nvSpPr>
          <p:cNvPr id="10" name="CuadroTexto 33">
            <a:extLst>
              <a:ext uri="{FF2B5EF4-FFF2-40B4-BE49-F238E27FC236}">
                <a16:creationId xmlns:a16="http://schemas.microsoft.com/office/drawing/2014/main" id="{9A7636C7-D304-DC4F-79B0-7DB6BD996AE6}"/>
              </a:ext>
            </a:extLst>
          </p:cNvPr>
          <p:cNvSpPr txBox="1"/>
          <p:nvPr/>
        </p:nvSpPr>
        <p:spPr>
          <a:xfrm>
            <a:off x="260314" y="1587484"/>
            <a:ext cx="4429156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>
                <a:latin typeface="Arial" panose="020B0604020202020204" pitchFamily="34" charset="0"/>
                <a:cs typeface="Arial" panose="020B0604020202020204" pitchFamily="34" charset="0"/>
              </a:rPr>
              <a:t>Los datos se dividen en particiones que se distribuyen en memoria de distintos nodos (</a:t>
            </a:r>
            <a:r>
              <a:rPr lang="es-ES" sz="2400" b="1">
                <a:latin typeface="Arial" panose="020B0604020202020204" pitchFamily="34" charset="0"/>
                <a:cs typeface="Arial" panose="020B0604020202020204" pitchFamily="34" charset="0"/>
              </a:rPr>
              <a:t>nodos workers)</a:t>
            </a:r>
          </a:p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Aunque esto no siempre es posible, a cada ejecutor de Spark se le adjudica preferentemente una tarea que requiera leer la partición más cercana a él en la red.</a:t>
            </a:r>
          </a:p>
        </p:txBody>
      </p:sp>
    </p:spTree>
    <p:extLst>
      <p:ext uri="{BB962C8B-B14F-4D97-AF65-F5344CB8AC3E}">
        <p14:creationId xmlns:p14="http://schemas.microsoft.com/office/powerpoint/2010/main" val="173439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SHUFFLE: movimiento de datos en el clúster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79946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85895FC-0512-24BD-2258-EF6D9AD06474}"/>
              </a:ext>
            </a:extLst>
          </p:cNvPr>
          <p:cNvSpPr txBox="1"/>
          <p:nvPr/>
        </p:nvSpPr>
        <p:spPr>
          <a:xfrm>
            <a:off x="260314" y="977900"/>
            <a:ext cx="10144196" cy="2050167"/>
          </a:xfrm>
          <a:prstGeom prst="rect">
            <a:avLst/>
          </a:prstGeom>
        </p:spPr>
        <p:txBody>
          <a:bodyPr vert="horz" wrap="square" lIns="0" tIns="125339" rIns="0" bIns="0" rtlCol="0">
            <a:spAutoFit/>
          </a:bodyPr>
          <a:lstStyle/>
          <a:p>
            <a:pPr marL="393265" indent="-378255" algn="just">
              <a:spcBef>
                <a:spcPts val="98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Se produce en determinadas situaciones, como las operaciones de ordenación o reducción.</a:t>
            </a:r>
          </a:p>
          <a:p>
            <a:pPr marL="393265" indent="-378255" algn="just">
              <a:spcBef>
                <a:spcPts val="98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Ejemplo: </a:t>
            </a:r>
            <a:r>
              <a:rPr lang="es-ES" sz="2200" dirty="0" err="1">
                <a:latin typeface="Arial" panose="020B0604020202020204" pitchFamily="34" charset="0"/>
                <a:cs typeface="Arial" panose="020B0604020202020204" pitchFamily="34" charset="0"/>
              </a:rPr>
              <a:t>reduceByKey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(…). Hay que agrupar en un nodo los elementos de una misma clave, que provendrán de distintos nodos.</a:t>
            </a:r>
            <a:endParaRPr lang="es-ES" sz="22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indent="-378255" algn="just">
              <a:spcBef>
                <a:spcPts val="82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sz="22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sz="22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costoso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(tiempo)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pero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a veces es </a:t>
            </a:r>
            <a:r>
              <a:rPr sz="2200" spc="-6" dirty="0" err="1">
                <a:latin typeface="Arial" panose="020B0604020202020204" pitchFamily="34" charset="0"/>
                <a:cs typeface="Arial" panose="020B0604020202020204" pitchFamily="34" charset="0"/>
              </a:rPr>
              <a:t>necesario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Spark Shuffle Deep Dive (Explained In Depth)">
            <a:extLst>
              <a:ext uri="{FF2B5EF4-FFF2-40B4-BE49-F238E27FC236}">
                <a16:creationId xmlns:a16="http://schemas.microsoft.com/office/drawing/2014/main" id="{9CC9F983-34AB-2220-FB8C-8E2D87840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0597" r="12984"/>
          <a:stretch>
            <a:fillRect/>
          </a:stretch>
        </p:blipFill>
        <p:spPr bwMode="auto">
          <a:xfrm>
            <a:off x="1369060" y="3340100"/>
            <a:ext cx="8069579" cy="4069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966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 err="1"/>
              <a:t>Coalesce</a:t>
            </a:r>
            <a:r>
              <a:rPr lang="es-ES" dirty="0"/>
              <a:t>(</a:t>
            </a:r>
            <a:r>
              <a:rPr lang="es-ES" dirty="0" err="1"/>
              <a:t>numPartitions</a:t>
            </a:r>
            <a:r>
              <a:rPr lang="es-ES" dirty="0"/>
              <a:t>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5656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34E74E9-4912-EB3E-63D4-D62BF66881BD}"/>
              </a:ext>
            </a:extLst>
          </p:cNvPr>
          <p:cNvSpPr txBox="1"/>
          <p:nvPr/>
        </p:nvSpPr>
        <p:spPr>
          <a:xfrm>
            <a:off x="265076" y="1087418"/>
            <a:ext cx="10091774" cy="364692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marR="1945313" indent="-378255" algn="just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particiones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de un RDD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numPartitions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(crea uno nuevo)</a:t>
            </a:r>
            <a:r>
              <a:rPr lang="es-ES" sz="24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marR="6004" indent="-378255" algn="just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útil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ejecutar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operaciones</a:t>
            </a:r>
            <a:r>
              <a:rPr sz="2400" spc="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forma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eficiente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77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ejemplo después de filtrar un número elevado de  datos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(particiones con pocos elementos, una tarea a cada partición, ineficiente)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93265" indent="-378255" algn="just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 favor: minimiza el movimiento de datos (“colapsa” particiones en un mismo nodo si puede)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marR="904360" indent="-378255" algn="just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Contra: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obtiene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particiones</a:t>
            </a:r>
            <a:r>
              <a:rPr sz="24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homogéneas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2400" spc="-7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(óptimo rendimiento)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09A6C9C-1146-69F4-E269-FD184B890C2E}"/>
              </a:ext>
            </a:extLst>
          </p:cNvPr>
          <p:cNvSpPr txBox="1"/>
          <p:nvPr/>
        </p:nvSpPr>
        <p:spPr>
          <a:xfrm>
            <a:off x="474628" y="5302260"/>
            <a:ext cx="9525000" cy="1833197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6572">
              <a:spcBef>
                <a:spcPts val="195"/>
              </a:spcBef>
            </a:pPr>
            <a:r>
              <a:rPr lang="es-ES" sz="2000" b="1" spc="-6" dirty="0" err="1">
                <a:latin typeface="Courier New"/>
                <a:cs typeface="Courier New"/>
              </a:rPr>
              <a:t>rdd</a:t>
            </a:r>
            <a:r>
              <a:rPr sz="2000" b="1" spc="6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6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sc.parallelize([3,2,1,4,5</a:t>
            </a:r>
            <a:r>
              <a:rPr lang="es-ES" sz="2000" b="1" spc="-6" dirty="0">
                <a:latin typeface="Courier New"/>
                <a:cs typeface="Courier New"/>
              </a:rPr>
              <a:t>,7,9,6,2,8</a:t>
            </a:r>
            <a:r>
              <a:rPr sz="2000" b="1" spc="-6" dirty="0">
                <a:latin typeface="Courier New"/>
                <a:cs typeface="Courier New"/>
              </a:rPr>
              <a:t>]</a:t>
            </a:r>
            <a:r>
              <a:rPr lang="es-ES" sz="2000" b="1" spc="-6" dirty="0">
                <a:latin typeface="Courier New"/>
                <a:cs typeface="Courier New"/>
              </a:rPr>
              <a:t>,4</a:t>
            </a:r>
            <a:r>
              <a:rPr sz="2000" b="1" spc="-6" dirty="0">
                <a:latin typeface="Courier New"/>
                <a:cs typeface="Courier New"/>
              </a:rPr>
              <a:t>)</a:t>
            </a:r>
            <a:endParaRPr sz="2400" dirty="0">
              <a:latin typeface="Courier New"/>
              <a:cs typeface="Courier New"/>
            </a:endParaRPr>
          </a:p>
          <a:p>
            <a:pPr marL="106572">
              <a:spcBef>
                <a:spcPts val="1519"/>
              </a:spcBef>
            </a:pPr>
            <a:r>
              <a:rPr lang="es-ES" sz="2000" b="1" spc="-6" dirty="0">
                <a:latin typeface="Courier New"/>
                <a:cs typeface="Courier New"/>
              </a:rPr>
              <a:t>rdd2 = </a:t>
            </a:r>
            <a:r>
              <a:rPr lang="es-ES" sz="2000" b="1" spc="-6" dirty="0" err="1">
                <a:latin typeface="Courier New"/>
                <a:cs typeface="Courier New"/>
              </a:rPr>
              <a:t>rdd.coalesce</a:t>
            </a:r>
            <a:r>
              <a:rPr lang="es-ES" sz="2000" b="1" spc="-6" dirty="0">
                <a:latin typeface="Courier New"/>
                <a:cs typeface="Courier New"/>
              </a:rPr>
              <a:t>(3)</a:t>
            </a:r>
          </a:p>
          <a:p>
            <a:pPr marL="106572">
              <a:spcBef>
                <a:spcPts val="1519"/>
              </a:spcBef>
            </a:pPr>
            <a:r>
              <a:rPr lang="es-ES" sz="2000" b="1" spc="-6" dirty="0">
                <a:latin typeface="Courier New"/>
                <a:cs typeface="Courier New"/>
              </a:rPr>
              <a:t>p</a:t>
            </a:r>
            <a:r>
              <a:rPr sz="2000" b="1" spc="-6" dirty="0" err="1">
                <a:latin typeface="Courier New"/>
                <a:cs typeface="Courier New"/>
              </a:rPr>
              <a:t>rint</a:t>
            </a:r>
            <a:r>
              <a:rPr lang="es-ES" sz="2000" b="1" spc="18" dirty="0">
                <a:latin typeface="Courier New"/>
                <a:cs typeface="Courier New"/>
              </a:rPr>
              <a:t>(</a:t>
            </a:r>
            <a:r>
              <a:rPr lang="es-ES" sz="2000" b="1" spc="-6" dirty="0">
                <a:latin typeface="Courier New"/>
                <a:cs typeface="Courier New"/>
              </a:rPr>
              <a:t>rdd2.getNumPartitions())</a:t>
            </a:r>
          </a:p>
          <a:p>
            <a:pPr marL="106572">
              <a:spcBef>
                <a:spcPts val="1519"/>
              </a:spcBef>
            </a:pPr>
            <a:r>
              <a:rPr lang="es-ES" sz="2000" b="1" spc="-6" dirty="0">
                <a:latin typeface="Courier New"/>
                <a:cs typeface="Courier New"/>
              </a:rPr>
              <a:t>print</a:t>
            </a:r>
            <a:r>
              <a:rPr lang="es-ES" sz="2000" b="1" spc="18" dirty="0">
                <a:latin typeface="Courier New"/>
                <a:cs typeface="Courier New"/>
              </a:rPr>
              <a:t>(</a:t>
            </a:r>
            <a:r>
              <a:rPr lang="es-ES" sz="2000" b="1" spc="-6" dirty="0">
                <a:latin typeface="Courier New"/>
                <a:cs typeface="Courier New"/>
              </a:rPr>
              <a:t>rdd2.glom().</a:t>
            </a:r>
            <a:r>
              <a:rPr lang="es-ES" sz="2000" b="1" spc="-6" dirty="0" err="1">
                <a:latin typeface="Courier New"/>
                <a:cs typeface="Courier New"/>
              </a:rPr>
              <a:t>collect</a:t>
            </a:r>
            <a:r>
              <a:rPr lang="es-ES" sz="2000" b="1" spc="-6" dirty="0">
                <a:latin typeface="Courier New"/>
                <a:cs typeface="Courier New"/>
              </a:rPr>
              <a:t>())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49181634-C0E0-46DB-761B-799A93678BB2}"/>
              </a:ext>
            </a:extLst>
          </p:cNvPr>
          <p:cNvSpPr txBox="1"/>
          <p:nvPr/>
        </p:nvSpPr>
        <p:spPr>
          <a:xfrm>
            <a:off x="5975354" y="5659450"/>
            <a:ext cx="3214710" cy="341774"/>
          </a:xfrm>
          <a:prstGeom prst="rect">
            <a:avLst/>
          </a:prstGeom>
          <a:solidFill>
            <a:schemeClr val="accent3">
              <a:lumMod val="60000"/>
              <a:lumOff val="40000"/>
              <a:alpha val="53000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24017" rIns="0" bIns="0" rtlCol="0">
            <a:spAutoFit/>
          </a:bodyPr>
          <a:lstStyle/>
          <a:p>
            <a:pPr marL="102069" marR="174118" algn="ctr">
              <a:lnSpc>
                <a:spcPct val="97100"/>
              </a:lnSpc>
              <a:spcBef>
                <a:spcPts val="189"/>
              </a:spcBef>
            </a:pPr>
            <a:r>
              <a:rPr lang="es-ES" sz="2127" spc="-6" dirty="0">
                <a:latin typeface="Arial MT"/>
                <a:cs typeface="Arial MT"/>
              </a:rPr>
              <a:t>Devuelve nº particiones</a:t>
            </a:r>
            <a:endParaRPr sz="2127" dirty="0">
              <a:latin typeface="Arial MT"/>
              <a:cs typeface="Arial MT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D7378EE1-8B25-CFD1-732C-543EDEB8FFF2}"/>
              </a:ext>
            </a:extLst>
          </p:cNvPr>
          <p:cNvSpPr/>
          <p:nvPr/>
        </p:nvSpPr>
        <p:spPr>
          <a:xfrm rot="17568690">
            <a:off x="4833169" y="5728868"/>
            <a:ext cx="784170" cy="832675"/>
          </a:xfrm>
          <a:custGeom>
            <a:avLst/>
            <a:gdLst/>
            <a:ahLst/>
            <a:cxnLst/>
            <a:rect l="l" t="t" r="r" b="b"/>
            <a:pathLst>
              <a:path w="826135" h="541655">
                <a:moveTo>
                  <a:pt x="756816" y="508064"/>
                </a:moveTo>
                <a:lnTo>
                  <a:pt x="741172" y="532129"/>
                </a:lnTo>
                <a:lnTo>
                  <a:pt x="825881" y="541654"/>
                </a:lnTo>
                <a:lnTo>
                  <a:pt x="810192" y="514984"/>
                </a:lnTo>
                <a:lnTo>
                  <a:pt x="767461" y="514984"/>
                </a:lnTo>
                <a:lnTo>
                  <a:pt x="756816" y="508064"/>
                </a:lnTo>
                <a:close/>
              </a:path>
              <a:path w="826135" h="541655">
                <a:moveTo>
                  <a:pt x="767128" y="492202"/>
                </a:moveTo>
                <a:lnTo>
                  <a:pt x="756816" y="508064"/>
                </a:lnTo>
                <a:lnTo>
                  <a:pt x="767461" y="514984"/>
                </a:lnTo>
                <a:lnTo>
                  <a:pt x="777748" y="499109"/>
                </a:lnTo>
                <a:lnTo>
                  <a:pt x="767128" y="492202"/>
                </a:lnTo>
                <a:close/>
              </a:path>
              <a:path w="826135" h="541655">
                <a:moveTo>
                  <a:pt x="782701" y="468248"/>
                </a:moveTo>
                <a:lnTo>
                  <a:pt x="767128" y="492202"/>
                </a:lnTo>
                <a:lnTo>
                  <a:pt x="777748" y="499109"/>
                </a:lnTo>
                <a:lnTo>
                  <a:pt x="767461" y="514984"/>
                </a:lnTo>
                <a:lnTo>
                  <a:pt x="810192" y="514984"/>
                </a:lnTo>
                <a:lnTo>
                  <a:pt x="782701" y="468248"/>
                </a:lnTo>
                <a:close/>
              </a:path>
              <a:path w="826135" h="541655">
                <a:moveTo>
                  <a:pt x="10414" y="0"/>
                </a:moveTo>
                <a:lnTo>
                  <a:pt x="0" y="16001"/>
                </a:lnTo>
                <a:lnTo>
                  <a:pt x="756816" y="508064"/>
                </a:lnTo>
                <a:lnTo>
                  <a:pt x="767128" y="492202"/>
                </a:lnTo>
                <a:lnTo>
                  <a:pt x="104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B98ED5A4-A850-0EFD-221B-2B66BB9761B9}"/>
              </a:ext>
            </a:extLst>
          </p:cNvPr>
          <p:cNvSpPr/>
          <p:nvPr/>
        </p:nvSpPr>
        <p:spPr>
          <a:xfrm rot="17568690">
            <a:off x="3846248" y="5562991"/>
            <a:ext cx="1257816" cy="2415951"/>
          </a:xfrm>
          <a:custGeom>
            <a:avLst/>
            <a:gdLst/>
            <a:ahLst/>
            <a:cxnLst/>
            <a:rect l="l" t="t" r="r" b="b"/>
            <a:pathLst>
              <a:path w="826135" h="541655">
                <a:moveTo>
                  <a:pt x="756816" y="508064"/>
                </a:moveTo>
                <a:lnTo>
                  <a:pt x="741172" y="532129"/>
                </a:lnTo>
                <a:lnTo>
                  <a:pt x="825881" y="541654"/>
                </a:lnTo>
                <a:lnTo>
                  <a:pt x="810192" y="514984"/>
                </a:lnTo>
                <a:lnTo>
                  <a:pt x="767461" y="514984"/>
                </a:lnTo>
                <a:lnTo>
                  <a:pt x="756816" y="508064"/>
                </a:lnTo>
                <a:close/>
              </a:path>
              <a:path w="826135" h="541655">
                <a:moveTo>
                  <a:pt x="767128" y="492202"/>
                </a:moveTo>
                <a:lnTo>
                  <a:pt x="756816" y="508064"/>
                </a:lnTo>
                <a:lnTo>
                  <a:pt x="767461" y="514984"/>
                </a:lnTo>
                <a:lnTo>
                  <a:pt x="777748" y="499109"/>
                </a:lnTo>
                <a:lnTo>
                  <a:pt x="767128" y="492202"/>
                </a:lnTo>
                <a:close/>
              </a:path>
              <a:path w="826135" h="541655">
                <a:moveTo>
                  <a:pt x="782701" y="468248"/>
                </a:moveTo>
                <a:lnTo>
                  <a:pt x="767128" y="492202"/>
                </a:lnTo>
                <a:lnTo>
                  <a:pt x="777748" y="499109"/>
                </a:lnTo>
                <a:lnTo>
                  <a:pt x="767461" y="514984"/>
                </a:lnTo>
                <a:lnTo>
                  <a:pt x="810192" y="514984"/>
                </a:lnTo>
                <a:lnTo>
                  <a:pt x="782701" y="468248"/>
                </a:lnTo>
                <a:close/>
              </a:path>
              <a:path w="826135" h="541655">
                <a:moveTo>
                  <a:pt x="10414" y="0"/>
                </a:moveTo>
                <a:lnTo>
                  <a:pt x="0" y="16001"/>
                </a:lnTo>
                <a:lnTo>
                  <a:pt x="756816" y="508064"/>
                </a:lnTo>
                <a:lnTo>
                  <a:pt x="767128" y="492202"/>
                </a:lnTo>
                <a:lnTo>
                  <a:pt x="104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7764E27-D351-8B4F-722F-50D92D1266D7}"/>
              </a:ext>
            </a:extLst>
          </p:cNvPr>
          <p:cNvSpPr txBox="1"/>
          <p:nvPr/>
        </p:nvSpPr>
        <p:spPr>
          <a:xfrm>
            <a:off x="5975354" y="6373830"/>
            <a:ext cx="3214710" cy="976820"/>
          </a:xfrm>
          <a:prstGeom prst="rect">
            <a:avLst/>
          </a:prstGeom>
          <a:solidFill>
            <a:schemeClr val="accent3">
              <a:lumMod val="60000"/>
              <a:lumOff val="40000"/>
              <a:alpha val="53000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24017" rIns="0" bIns="0" rtlCol="0">
            <a:spAutoFit/>
          </a:bodyPr>
          <a:lstStyle/>
          <a:p>
            <a:pPr marL="102069" marR="174118" algn="ctr">
              <a:lnSpc>
                <a:spcPct val="97100"/>
              </a:lnSpc>
              <a:spcBef>
                <a:spcPts val="189"/>
              </a:spcBef>
            </a:pPr>
            <a:r>
              <a:rPr lang="es-ES" sz="2127" spc="-6" dirty="0">
                <a:latin typeface="Arial MT"/>
                <a:cs typeface="Arial MT"/>
              </a:rPr>
              <a:t>Crea RDD cuyos elementos son las particiones </a:t>
            </a:r>
            <a:endParaRPr sz="2127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3245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 err="1"/>
              <a:t>Repartition</a:t>
            </a:r>
            <a:r>
              <a:rPr lang="es-ES" dirty="0"/>
              <a:t>(</a:t>
            </a:r>
            <a:r>
              <a:rPr lang="es-ES" dirty="0" err="1"/>
              <a:t>numPartitions</a:t>
            </a:r>
            <a:r>
              <a:rPr lang="es-ES" dirty="0"/>
              <a:t>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97442"/>
            <a:ext cx="4870450" cy="175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E36EFEC2-4CF2-22D3-0DE4-8EE533B5C642}"/>
              </a:ext>
            </a:extLst>
          </p:cNvPr>
          <p:cNvSpPr txBox="1"/>
          <p:nvPr/>
        </p:nvSpPr>
        <p:spPr>
          <a:xfrm>
            <a:off x="260314" y="1054100"/>
            <a:ext cx="10215634" cy="3855614"/>
          </a:xfrm>
          <a:prstGeom prst="rect">
            <a:avLst/>
          </a:prstGeom>
        </p:spPr>
        <p:txBody>
          <a:bodyPr vert="horz" wrap="square" lIns="0" tIns="120086" rIns="0" bIns="0" rtlCol="0">
            <a:spAutoFit/>
          </a:bodyPr>
          <a:lstStyle/>
          <a:p>
            <a:pPr marL="393265" marR="986916" indent="-378255" algn="just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Puede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aumentar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reducir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2400" spc="-7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particiones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del RDD (crea uno nuevo)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marR="6004" indent="-378255" algn="just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Las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particiones</a:t>
            </a:r>
            <a:r>
              <a:rPr sz="24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resultantes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son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tamaño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(aprox.) 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lo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2400" spc="-7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ganar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posteriormente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velocidad</a:t>
            </a:r>
            <a:endParaRPr lang="es-ES" sz="24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marR="6004" indent="-378255" algn="just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A cambio mayor coste: siempre produce movimiento de datos a través del clúster (full shuffle)</a:t>
            </a:r>
          </a:p>
          <a:p>
            <a:pPr marL="393265" marR="6004" indent="-378255" algn="just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A veces son necesarias (valorar pros/contras en cada caso)</a:t>
            </a:r>
          </a:p>
          <a:p>
            <a:pPr marL="393265" marR="6004" indent="-378255" algn="just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repartition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” distribuye los datos de forma equitativa, a costa del movimiento de datos.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85D0FF0B-2DE6-7B04-8122-E8970CBD1701}"/>
              </a:ext>
            </a:extLst>
          </p:cNvPr>
          <p:cNvSpPr txBox="1"/>
          <p:nvPr/>
        </p:nvSpPr>
        <p:spPr>
          <a:xfrm>
            <a:off x="603250" y="5302260"/>
            <a:ext cx="9525000" cy="1333060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6572">
              <a:spcBef>
                <a:spcPts val="195"/>
              </a:spcBef>
            </a:pPr>
            <a:r>
              <a:rPr lang="es-ES" sz="2000" b="1" spc="-6" dirty="0" err="1">
                <a:latin typeface="Courier New"/>
                <a:cs typeface="Courier New"/>
              </a:rPr>
              <a:t>rdd</a:t>
            </a:r>
            <a:r>
              <a:rPr sz="2000" b="1" spc="6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6" dirty="0">
                <a:latin typeface="Courier New"/>
                <a:cs typeface="Courier New"/>
              </a:rPr>
              <a:t> </a:t>
            </a:r>
            <a:r>
              <a:rPr sz="2000" b="1" spc="-6" dirty="0" err="1">
                <a:latin typeface="Courier New"/>
                <a:cs typeface="Courier New"/>
              </a:rPr>
              <a:t>sc.parallelize</a:t>
            </a:r>
            <a:r>
              <a:rPr sz="2000" b="1" spc="-6" dirty="0">
                <a:latin typeface="Courier New"/>
                <a:cs typeface="Courier New"/>
              </a:rPr>
              <a:t>([4,5</a:t>
            </a:r>
            <a:r>
              <a:rPr lang="es-ES" sz="2000" b="1" spc="-6" dirty="0">
                <a:latin typeface="Courier New"/>
                <a:cs typeface="Courier New"/>
              </a:rPr>
              <a:t>,7,9,6,2,8,3</a:t>
            </a:r>
            <a:r>
              <a:rPr sz="2000" b="1" spc="-6" dirty="0">
                <a:latin typeface="Courier New"/>
                <a:cs typeface="Courier New"/>
              </a:rPr>
              <a:t>]</a:t>
            </a:r>
            <a:r>
              <a:rPr lang="es-ES" sz="2000" b="1" spc="-6" dirty="0">
                <a:latin typeface="Courier New"/>
                <a:cs typeface="Courier New"/>
              </a:rPr>
              <a:t>,3</a:t>
            </a:r>
            <a:r>
              <a:rPr sz="2000" b="1" spc="-6" dirty="0">
                <a:latin typeface="Courier New"/>
                <a:cs typeface="Courier New"/>
              </a:rPr>
              <a:t>)</a:t>
            </a:r>
            <a:endParaRPr sz="2400" dirty="0">
              <a:latin typeface="Courier New"/>
              <a:cs typeface="Courier New"/>
            </a:endParaRPr>
          </a:p>
          <a:p>
            <a:pPr marL="106572">
              <a:spcBef>
                <a:spcPts val="1519"/>
              </a:spcBef>
            </a:pPr>
            <a:r>
              <a:rPr lang="es-ES" sz="2000" b="1" spc="-6" dirty="0">
                <a:latin typeface="Courier New"/>
                <a:cs typeface="Courier New"/>
              </a:rPr>
              <a:t>rdd2 = </a:t>
            </a:r>
            <a:r>
              <a:rPr lang="es-ES" sz="2000" b="1" spc="-6" dirty="0" err="1">
                <a:latin typeface="Courier New"/>
                <a:cs typeface="Courier New"/>
              </a:rPr>
              <a:t>rdd.repartition</a:t>
            </a:r>
            <a:r>
              <a:rPr lang="es-ES" sz="2000" b="1" spc="-6" dirty="0">
                <a:latin typeface="Courier New"/>
                <a:cs typeface="Courier New"/>
              </a:rPr>
              <a:t>(4)</a:t>
            </a:r>
          </a:p>
          <a:p>
            <a:pPr marL="106572">
              <a:spcBef>
                <a:spcPts val="1519"/>
              </a:spcBef>
            </a:pPr>
            <a:r>
              <a:rPr lang="es-ES" sz="2000" b="1" spc="-6" dirty="0">
                <a:latin typeface="Courier New"/>
                <a:cs typeface="Courier New"/>
              </a:rPr>
              <a:t>p</a:t>
            </a:r>
            <a:r>
              <a:rPr sz="2000" b="1" spc="-6" dirty="0" err="1">
                <a:latin typeface="Courier New"/>
                <a:cs typeface="Courier New"/>
              </a:rPr>
              <a:t>rint</a:t>
            </a:r>
            <a:r>
              <a:rPr lang="es-ES" sz="2000" b="1" spc="18" dirty="0">
                <a:latin typeface="Courier New"/>
                <a:cs typeface="Courier New"/>
              </a:rPr>
              <a:t>(</a:t>
            </a:r>
            <a:r>
              <a:rPr lang="es-ES" sz="2000" b="1" spc="-6" dirty="0">
                <a:latin typeface="Courier New"/>
                <a:cs typeface="Courier New"/>
              </a:rPr>
              <a:t>rdd2.getNumPartitions())</a:t>
            </a:r>
          </a:p>
        </p:txBody>
      </p:sp>
    </p:spTree>
    <p:extLst>
      <p:ext uri="{BB962C8B-B14F-4D97-AF65-F5344CB8AC3E}">
        <p14:creationId xmlns:p14="http://schemas.microsoft.com/office/powerpoint/2010/main" val="14160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A348E096-35AB-8F60-7155-FDA90108DDE8}"/>
              </a:ext>
            </a:extLst>
          </p:cNvPr>
          <p:cNvSpPr txBox="1">
            <a:spLocks/>
          </p:cNvSpPr>
          <p:nvPr/>
        </p:nvSpPr>
        <p:spPr>
          <a:xfrm>
            <a:off x="603250" y="1580033"/>
            <a:ext cx="9448800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2pPr>
            <a:lvl3pPr marL="9144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3pPr>
            <a:lvl4pPr marL="13716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4pPr>
            <a:lvl5pPr marL="18288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kern="0" dirty="0">
                <a:solidFill>
                  <a:srgbClr val="22D3C6"/>
                </a:solidFill>
              </a:rPr>
              <a:t>3. Consideraciones sobre rendimiento RDDs: persistencia</a:t>
            </a:r>
          </a:p>
        </p:txBody>
      </p:sp>
    </p:spTree>
    <p:extLst>
      <p:ext uri="{BB962C8B-B14F-4D97-AF65-F5344CB8AC3E}">
        <p14:creationId xmlns:p14="http://schemas.microsoft.com/office/powerpoint/2010/main" val="2013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PERSISTENCIA: casos de uso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54800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uadroTexto 33">
            <a:extLst>
              <a:ext uri="{FF2B5EF4-FFF2-40B4-BE49-F238E27FC236}">
                <a16:creationId xmlns:a16="http://schemas.microsoft.com/office/drawing/2014/main" id="{818561B8-5BD5-7F3B-E0BE-0EE790342F53}"/>
              </a:ext>
            </a:extLst>
          </p:cNvPr>
          <p:cNvSpPr txBox="1"/>
          <p:nvPr/>
        </p:nvSpPr>
        <p:spPr>
          <a:xfrm>
            <a:off x="222250" y="1411508"/>
            <a:ext cx="442915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Evaluación perezosa: no se almacena ningún dato hasta la acción (símil receta)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Transformaciones 1 a 3 comunes, se ejecutarían 2 veces (p. ejplo. bifurcaciones por sentencias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Joins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Mayor tiempo de procesamiento y mayor uso de memoria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SOLUCIÓN: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persistencia</a:t>
            </a:r>
          </a:p>
        </p:txBody>
      </p:sp>
      <p:pic>
        <p:nvPicPr>
          <p:cNvPr id="8" name="Picture 2" descr="https://miro.medium.com/max/1400/1*iFczx25Cnt3qb3bsUJ5ZCw.png">
            <a:extLst>
              <a:ext uri="{FF2B5EF4-FFF2-40B4-BE49-F238E27FC236}">
                <a16:creationId xmlns:a16="http://schemas.microsoft.com/office/drawing/2014/main" id="{EA78EBB9-32CD-1DC4-888B-9469303E5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0902" r="19467"/>
          <a:stretch>
            <a:fillRect/>
          </a:stretch>
        </p:blipFill>
        <p:spPr bwMode="auto">
          <a:xfrm>
            <a:off x="4943434" y="1997369"/>
            <a:ext cx="5857916" cy="37522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468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PERSISTENCIA: casos de uso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54800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CuadroTexto 33">
            <a:extLst>
              <a:ext uri="{FF2B5EF4-FFF2-40B4-BE49-F238E27FC236}">
                <a16:creationId xmlns:a16="http://schemas.microsoft.com/office/drawing/2014/main" id="{5BF5BBC0-022E-D240-611C-FEFA5018439B}"/>
              </a:ext>
            </a:extLst>
          </p:cNvPr>
          <p:cNvSpPr txBox="1"/>
          <p:nvPr/>
        </p:nvSpPr>
        <p:spPr>
          <a:xfrm>
            <a:off x="331752" y="1516046"/>
            <a:ext cx="4429156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/>
              <a:t>Se almacena en memoria el RDD resultado de la transformación 3 (proceso 0)</a:t>
            </a:r>
          </a:p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/>
              <a:t>Procesos 1 y 2 recuperarían el RDD almacenado</a:t>
            </a:r>
          </a:p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/>
              <a:t>No solo esta aplicación, basta con que tengamos un proceso que lleve mucho tiempo o un conjunto de datos que se utilice con frecuencia</a:t>
            </a:r>
          </a:p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/>
              <a:t>Dos métodos disponibles:</a:t>
            </a:r>
          </a:p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400" b="1" dirty="0"/>
              <a:t>      cache() </a:t>
            </a:r>
            <a:r>
              <a:rPr lang="es-ES" sz="2400" dirty="0"/>
              <a:t>y</a:t>
            </a:r>
            <a:r>
              <a:rPr lang="es-ES" sz="2400" b="1" dirty="0"/>
              <a:t> </a:t>
            </a:r>
            <a:r>
              <a:rPr lang="es-ES" sz="2400" b="1" dirty="0" err="1"/>
              <a:t>persist</a:t>
            </a:r>
            <a:r>
              <a:rPr lang="es-ES" sz="2400" b="1" dirty="0"/>
              <a:t>()</a:t>
            </a:r>
          </a:p>
        </p:txBody>
      </p:sp>
      <p:pic>
        <p:nvPicPr>
          <p:cNvPr id="10" name="Picture 2" descr="https://miro.medium.com/max/1400/1*NgrzTx0jSP4iet_S8wapig.png">
            <a:extLst>
              <a:ext uri="{FF2B5EF4-FFF2-40B4-BE49-F238E27FC236}">
                <a16:creationId xmlns:a16="http://schemas.microsoft.com/office/drawing/2014/main" id="{87F8B075-264F-68FE-969F-C379676CA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9436" r="18826"/>
          <a:stretch>
            <a:fillRect/>
          </a:stretch>
        </p:blipFill>
        <p:spPr bwMode="auto">
          <a:xfrm>
            <a:off x="4664032" y="1617044"/>
            <a:ext cx="6143668" cy="4512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4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PERSISTENCIA: nodos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184650" cy="1288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CuadroTexto 33">
            <a:extLst>
              <a:ext uri="{FF2B5EF4-FFF2-40B4-BE49-F238E27FC236}">
                <a16:creationId xmlns:a16="http://schemas.microsoft.com/office/drawing/2014/main" id="{4BAA5457-D0DF-459A-9CC8-0DF920FC12DB}"/>
              </a:ext>
            </a:extLst>
          </p:cNvPr>
          <p:cNvSpPr txBox="1"/>
          <p:nvPr/>
        </p:nvSpPr>
        <p:spPr>
          <a:xfrm>
            <a:off x="260314" y="1054100"/>
            <a:ext cx="97870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Cuando se persiste un RDD, cada nodo con particiones del mismo las mantiene en memoria y las reutiliza en otras acciones. Esto permite que las acciones futuras sean mucho más rápidas (a menudo por más de 10 veces). </a:t>
            </a:r>
            <a:endParaRPr lang="es-E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Configuración de las opciones de Spark: Azure HDInsight | Microsoft Docs">
            <a:extLst>
              <a:ext uri="{FF2B5EF4-FFF2-40B4-BE49-F238E27FC236}">
                <a16:creationId xmlns:a16="http://schemas.microsoft.com/office/drawing/2014/main" id="{C7DF75F5-10DD-3B21-1DA9-F2F6A7DE9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7669" y="2520850"/>
            <a:ext cx="6992361" cy="49269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818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 err="1"/>
              <a:t>Persist</a:t>
            </a:r>
            <a:r>
              <a:rPr lang="es-ES" dirty="0"/>
              <a:t>(</a:t>
            </a:r>
            <a:r>
              <a:rPr lang="es-ES" dirty="0" err="1"/>
              <a:t>StorageLevel</a:t>
            </a:r>
            <a:r>
              <a:rPr lang="es-ES" dirty="0"/>
              <a:t>.&lt;&gt;)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96654"/>
            <a:ext cx="4565650" cy="2050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BEE77EF-E1DB-A8BB-A8B2-45AAB04F23E0}"/>
              </a:ext>
            </a:extLst>
          </p:cNvPr>
          <p:cNvSpPr txBox="1"/>
          <p:nvPr/>
        </p:nvSpPr>
        <p:spPr>
          <a:xfrm>
            <a:off x="265076" y="1097283"/>
            <a:ext cx="10244174" cy="1861817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marR="1945313" indent="-37825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Permite especificar distintos niveles de almacenamiento como parámetro &lt;&gt;: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0465" marR="6004" lvl="1" indent="-378255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MEMORY_ONLY (por defecto)</a:t>
            </a:r>
          </a:p>
          <a:p>
            <a:pPr marL="850465" marR="6004" lvl="1" indent="-378255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DISK_ONLY</a:t>
            </a:r>
          </a:p>
          <a:p>
            <a:pPr marL="850465" marR="6004" lvl="1" indent="-378255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MEMORY_AND_DISK (si no cabe en memoria utiliza disco)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F51188C-2D47-3329-CEBB-463364F12007}"/>
              </a:ext>
            </a:extLst>
          </p:cNvPr>
          <p:cNvSpPr txBox="1"/>
          <p:nvPr/>
        </p:nvSpPr>
        <p:spPr>
          <a:xfrm>
            <a:off x="265076" y="3530750"/>
            <a:ext cx="10358510" cy="3502885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lnSpc>
                <a:spcPct val="150000"/>
              </a:lnSpc>
              <a:spcBef>
                <a:spcPts val="195"/>
              </a:spcBef>
            </a:pPr>
            <a:r>
              <a:rPr lang="es-ES" b="1" spc="-6" dirty="0" err="1">
                <a:latin typeface="Courier New"/>
                <a:cs typeface="Courier New"/>
              </a:rPr>
              <a:t>from</a:t>
            </a:r>
            <a:r>
              <a:rPr lang="es-ES" b="1" spc="-6" dirty="0">
                <a:latin typeface="Courier New"/>
                <a:cs typeface="Courier New"/>
              </a:rPr>
              <a:t> </a:t>
            </a:r>
            <a:r>
              <a:rPr lang="es-ES" b="1" spc="-6" dirty="0" err="1">
                <a:latin typeface="Courier New"/>
                <a:cs typeface="Courier New"/>
              </a:rPr>
              <a:t>pyspark</a:t>
            </a:r>
            <a:r>
              <a:rPr lang="es-ES" b="1" spc="-6" dirty="0">
                <a:latin typeface="Courier New"/>
                <a:cs typeface="Courier New"/>
              </a:rPr>
              <a:t> </a:t>
            </a:r>
            <a:r>
              <a:rPr lang="es-ES" b="1" spc="-6" dirty="0" err="1">
                <a:latin typeface="Courier New"/>
                <a:cs typeface="Courier New"/>
              </a:rPr>
              <a:t>import</a:t>
            </a:r>
            <a:r>
              <a:rPr lang="es-ES" b="1" spc="-6" dirty="0">
                <a:latin typeface="Courier New"/>
                <a:cs typeface="Courier New"/>
              </a:rPr>
              <a:t> </a:t>
            </a:r>
            <a:r>
              <a:rPr lang="es-ES" b="1" spc="-6" dirty="0" err="1">
                <a:latin typeface="Courier New"/>
                <a:cs typeface="Courier New"/>
              </a:rPr>
              <a:t>StorageLevel</a:t>
            </a:r>
            <a:endParaRPr lang="es-ES" b="1" spc="-6" dirty="0">
              <a:latin typeface="Courier New"/>
              <a:cs typeface="Courier New"/>
            </a:endParaRPr>
          </a:p>
          <a:p>
            <a:pPr marL="107322">
              <a:lnSpc>
                <a:spcPct val="150000"/>
              </a:lnSpc>
              <a:spcBef>
                <a:spcPts val="195"/>
              </a:spcBef>
            </a:pPr>
            <a:endParaRPr lang="es-ES" b="1" spc="-6" dirty="0">
              <a:latin typeface="Courier New"/>
              <a:cs typeface="Courier New"/>
            </a:endParaRPr>
          </a:p>
          <a:p>
            <a:pPr marL="107322">
              <a:lnSpc>
                <a:spcPct val="150000"/>
              </a:lnSpc>
              <a:spcBef>
                <a:spcPts val="195"/>
              </a:spcBef>
            </a:pPr>
            <a:r>
              <a:rPr lang="es-ES" b="1" spc="-6" dirty="0">
                <a:latin typeface="Courier New"/>
                <a:cs typeface="Courier New"/>
              </a:rPr>
              <a:t>file = '</a:t>
            </a:r>
            <a:r>
              <a:rPr lang="es-ES" b="1" spc="-6" dirty="0" err="1">
                <a:latin typeface="Courier New"/>
                <a:cs typeface="Courier New"/>
              </a:rPr>
              <a:t>dbfs</a:t>
            </a:r>
            <a:r>
              <a:rPr lang="es-ES" b="1" spc="-6" dirty="0">
                <a:latin typeface="Courier New"/>
                <a:cs typeface="Courier New"/>
              </a:rPr>
              <a:t>:/</a:t>
            </a:r>
            <a:r>
              <a:rPr lang="es-ES" b="1" spc="-6" dirty="0" err="1">
                <a:latin typeface="Courier New"/>
                <a:cs typeface="Courier New"/>
              </a:rPr>
              <a:t>FileStore</a:t>
            </a:r>
            <a:r>
              <a:rPr lang="es-ES" b="1" spc="-6" dirty="0">
                <a:latin typeface="Courier New"/>
                <a:cs typeface="Courier New"/>
              </a:rPr>
              <a:t>/</a:t>
            </a:r>
            <a:r>
              <a:rPr lang="es-ES" b="1" spc="-6" dirty="0" err="1">
                <a:latin typeface="Courier New"/>
                <a:cs typeface="Courier New"/>
              </a:rPr>
              <a:t>shared_uploads</a:t>
            </a:r>
            <a:r>
              <a:rPr lang="es-ES" b="1" spc="-6" dirty="0">
                <a:latin typeface="Courier New"/>
                <a:cs typeface="Courier New"/>
              </a:rPr>
              <a:t>/edurf.cld@gmail.com/quijote-1.txt</a:t>
            </a:r>
            <a:r>
              <a:rPr lang="es-ES" sz="1800" b="1" spc="-6" dirty="0">
                <a:latin typeface="Courier New"/>
                <a:cs typeface="Courier New"/>
              </a:rPr>
              <a:t>'</a:t>
            </a:r>
            <a:endParaRPr lang="es-ES" b="1" spc="-6" dirty="0">
              <a:latin typeface="Courier New"/>
              <a:cs typeface="Courier New"/>
            </a:endParaRPr>
          </a:p>
          <a:p>
            <a:pPr marL="107322">
              <a:lnSpc>
                <a:spcPct val="150000"/>
              </a:lnSpc>
              <a:spcBef>
                <a:spcPts val="195"/>
              </a:spcBef>
            </a:pPr>
            <a:r>
              <a:rPr b="1" spc="-6" dirty="0" err="1">
                <a:latin typeface="Courier New"/>
                <a:cs typeface="Courier New"/>
              </a:rPr>
              <a:t>lineas</a:t>
            </a:r>
            <a:r>
              <a:rPr b="1" spc="6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=</a:t>
            </a:r>
            <a:r>
              <a:rPr b="1" spc="12" dirty="0">
                <a:latin typeface="Courier New"/>
                <a:cs typeface="Courier New"/>
              </a:rPr>
              <a:t> </a:t>
            </a:r>
            <a:r>
              <a:rPr b="1" spc="-6" dirty="0" err="1">
                <a:latin typeface="Courier New"/>
                <a:cs typeface="Courier New"/>
              </a:rPr>
              <a:t>sc.textFile</a:t>
            </a:r>
            <a:r>
              <a:rPr b="1" spc="-6" dirty="0">
                <a:latin typeface="Courier New"/>
                <a:cs typeface="Courier New"/>
              </a:rPr>
              <a:t>(</a:t>
            </a:r>
            <a:r>
              <a:rPr lang="es-ES" b="1" spc="-6" dirty="0" err="1">
                <a:latin typeface="Courier New"/>
                <a:cs typeface="Courier New"/>
              </a:rPr>
              <a:t>file</a:t>
            </a:r>
            <a:r>
              <a:rPr b="1" dirty="0">
                <a:latin typeface="Courier New"/>
                <a:cs typeface="Courier New"/>
              </a:rPr>
              <a:t>)</a:t>
            </a:r>
            <a:endParaRPr dirty="0">
              <a:latin typeface="Courier New"/>
              <a:cs typeface="Courier New"/>
            </a:endParaRPr>
          </a:p>
          <a:p>
            <a:pPr marL="107322" marR="806794">
              <a:lnSpc>
                <a:spcPct val="150000"/>
              </a:lnSpc>
              <a:spcBef>
                <a:spcPts val="12"/>
              </a:spcBef>
            </a:pPr>
            <a:r>
              <a:rPr b="1" spc="-6" dirty="0">
                <a:latin typeface="Courier New"/>
                <a:cs typeface="Courier New"/>
              </a:rPr>
              <a:t>long_lineas</a:t>
            </a:r>
            <a:r>
              <a:rPr b="1" spc="18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=</a:t>
            </a:r>
            <a:r>
              <a:rPr b="1" spc="6" dirty="0">
                <a:latin typeface="Courier New"/>
                <a:cs typeface="Courier New"/>
              </a:rPr>
              <a:t> </a:t>
            </a:r>
            <a:r>
              <a:rPr b="1" spc="-6" dirty="0">
                <a:latin typeface="Courier New"/>
                <a:cs typeface="Courier New"/>
              </a:rPr>
              <a:t>lineas.map(lambda</a:t>
            </a:r>
            <a:r>
              <a:rPr b="1" spc="6" dirty="0">
                <a:latin typeface="Courier New"/>
                <a:cs typeface="Courier New"/>
              </a:rPr>
              <a:t> </a:t>
            </a:r>
            <a:r>
              <a:rPr b="1" spc="-6" dirty="0">
                <a:latin typeface="Courier New"/>
                <a:cs typeface="Courier New"/>
              </a:rPr>
              <a:t>elemento:</a:t>
            </a:r>
            <a:r>
              <a:rPr b="1" spc="30" dirty="0">
                <a:latin typeface="Courier New"/>
                <a:cs typeface="Courier New"/>
              </a:rPr>
              <a:t> </a:t>
            </a:r>
            <a:r>
              <a:rPr b="1" spc="-6" dirty="0" err="1">
                <a:latin typeface="Courier New"/>
                <a:cs typeface="Courier New"/>
              </a:rPr>
              <a:t>len</a:t>
            </a:r>
            <a:r>
              <a:rPr b="1" spc="-6" dirty="0">
                <a:latin typeface="Courier New"/>
                <a:cs typeface="Courier New"/>
              </a:rPr>
              <a:t>(</a:t>
            </a:r>
            <a:r>
              <a:rPr b="1" spc="-6" dirty="0" err="1">
                <a:latin typeface="Courier New"/>
                <a:cs typeface="Courier New"/>
              </a:rPr>
              <a:t>elemento</a:t>
            </a:r>
            <a:r>
              <a:rPr b="1" spc="-6" dirty="0">
                <a:latin typeface="Courier New"/>
                <a:cs typeface="Courier New"/>
              </a:rPr>
              <a:t>))</a:t>
            </a:r>
            <a:endParaRPr lang="es-ES" b="1" spc="-6" dirty="0">
              <a:latin typeface="Courier New"/>
              <a:cs typeface="Courier New"/>
            </a:endParaRPr>
          </a:p>
          <a:p>
            <a:pPr marL="107322" marR="806794">
              <a:lnSpc>
                <a:spcPct val="150000"/>
              </a:lnSpc>
              <a:spcBef>
                <a:spcPts val="12"/>
              </a:spcBef>
            </a:pPr>
            <a:r>
              <a:rPr lang="es-ES" b="1" spc="-6" dirty="0" err="1">
                <a:latin typeface="Courier New"/>
                <a:cs typeface="Courier New"/>
              </a:rPr>
              <a:t>long_lineas.persist</a:t>
            </a:r>
            <a:r>
              <a:rPr lang="es-ES" b="1" spc="-6" dirty="0">
                <a:latin typeface="Courier New"/>
                <a:cs typeface="Courier New"/>
              </a:rPr>
              <a:t>(</a:t>
            </a:r>
            <a:r>
              <a:rPr lang="es-ES" dirty="0" err="1"/>
              <a:t>StorageLevel.MEMORY_ONLY</a:t>
            </a:r>
            <a:r>
              <a:rPr lang="es-ES" dirty="0"/>
              <a:t>) </a:t>
            </a:r>
            <a:r>
              <a:rPr lang="es-ES" dirty="0">
                <a:solidFill>
                  <a:srgbClr val="00B050"/>
                </a:solidFill>
              </a:rPr>
              <a:t>				</a:t>
            </a:r>
          </a:p>
          <a:p>
            <a:pPr marL="107322" marR="806794">
              <a:lnSpc>
                <a:spcPct val="150000"/>
              </a:lnSpc>
              <a:spcBef>
                <a:spcPts val="12"/>
              </a:spcBef>
            </a:pPr>
            <a:endParaRPr lang="es-ES" b="1" spc="-6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marL="107322" marR="806794">
              <a:lnSpc>
                <a:spcPct val="150000"/>
              </a:lnSpc>
              <a:spcBef>
                <a:spcPts val="12"/>
              </a:spcBef>
            </a:pPr>
            <a:r>
              <a:rPr lang="es-ES" b="1" spc="-6" dirty="0">
                <a:latin typeface="Courier New"/>
                <a:cs typeface="Courier New"/>
              </a:rPr>
              <a:t>p</a:t>
            </a:r>
            <a:r>
              <a:rPr b="1" spc="-6" dirty="0" err="1">
                <a:latin typeface="Courier New"/>
                <a:cs typeface="Courier New"/>
              </a:rPr>
              <a:t>rint</a:t>
            </a:r>
            <a:r>
              <a:rPr lang="es-ES" b="1" spc="24" dirty="0">
                <a:latin typeface="Courier New"/>
                <a:cs typeface="Courier New"/>
              </a:rPr>
              <a:t>(</a:t>
            </a:r>
            <a:r>
              <a:rPr b="1" spc="-6" dirty="0" err="1">
                <a:latin typeface="Courier New"/>
                <a:cs typeface="Courier New"/>
              </a:rPr>
              <a:t>long_lineas.reduce</a:t>
            </a:r>
            <a:r>
              <a:rPr b="1" spc="-6" dirty="0">
                <a:latin typeface="Courier New"/>
                <a:cs typeface="Courier New"/>
              </a:rPr>
              <a:t>(lambda</a:t>
            </a:r>
            <a:r>
              <a:rPr b="1" spc="18" dirty="0">
                <a:latin typeface="Courier New"/>
                <a:cs typeface="Courier New"/>
              </a:rPr>
              <a:t> </a:t>
            </a:r>
            <a:r>
              <a:rPr b="1" spc="-6" dirty="0">
                <a:latin typeface="Courier New"/>
                <a:cs typeface="Courier New"/>
              </a:rPr>
              <a:t>elem1,elem2:</a:t>
            </a:r>
            <a:r>
              <a:rPr b="1" spc="12" dirty="0">
                <a:latin typeface="Courier New"/>
                <a:cs typeface="Courier New"/>
              </a:rPr>
              <a:t> </a:t>
            </a:r>
            <a:r>
              <a:rPr b="1" spc="-6" dirty="0">
                <a:latin typeface="Courier New"/>
                <a:cs typeface="Courier New"/>
              </a:rPr>
              <a:t>elem1</a:t>
            </a:r>
            <a:r>
              <a:rPr b="1" spc="24" dirty="0"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+</a:t>
            </a:r>
            <a:r>
              <a:rPr b="1" spc="18" dirty="0">
                <a:latin typeface="Courier New"/>
                <a:cs typeface="Courier New"/>
              </a:rPr>
              <a:t> </a:t>
            </a:r>
            <a:r>
              <a:rPr b="1" spc="-6" dirty="0">
                <a:latin typeface="Courier New"/>
                <a:cs typeface="Courier New"/>
              </a:rPr>
              <a:t>elem2)</a:t>
            </a:r>
            <a:r>
              <a:rPr lang="es-ES" b="1" spc="-6" dirty="0">
                <a:latin typeface="Courier New"/>
                <a:cs typeface="Courier New"/>
              </a:rPr>
              <a:t>)</a:t>
            </a:r>
            <a:endParaRPr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072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Cache()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18224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044C2A8-BEDD-EE4F-4E46-A87458237DF9}"/>
              </a:ext>
            </a:extLst>
          </p:cNvPr>
          <p:cNvSpPr txBox="1"/>
          <p:nvPr/>
        </p:nvSpPr>
        <p:spPr>
          <a:xfrm>
            <a:off x="260314" y="1158856"/>
            <a:ext cx="10215634" cy="2542434"/>
          </a:xfrm>
          <a:prstGeom prst="rect">
            <a:avLst/>
          </a:prstGeom>
        </p:spPr>
        <p:txBody>
          <a:bodyPr vert="horz" wrap="square" lIns="0" tIns="120086" rIns="0" bIns="0" rtlCol="0">
            <a:spAutoFit/>
          </a:bodyPr>
          <a:lstStyle/>
          <a:p>
            <a:pPr marL="393265" marR="986916" indent="-378255" algn="just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Es un “atajo” para el nivel de persistencia por defecto (MEMORY_ONLY):  </a:t>
            </a:r>
            <a:r>
              <a:rPr lang="es-ES"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rdd.cache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marR="6004" indent="-378255" algn="just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Tanto con “cache()” como con “</a:t>
            </a:r>
            <a:r>
              <a:rPr lang="es-ES"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persist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()”  es necesario usar una acción posterior para ejecutarlas</a:t>
            </a:r>
          </a:p>
          <a:p>
            <a:pPr marL="393265" marR="6004" indent="-378255" algn="just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Spark monitorea automáticamente todas las llamadas de </a:t>
            </a:r>
            <a:r>
              <a:rPr lang="es-ES"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persist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() y cache() que realiza (consola Spark -&gt; Storage)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9EFF050-3EA8-EE96-42B9-249DD7A8F124}"/>
              </a:ext>
            </a:extLst>
          </p:cNvPr>
          <p:cNvSpPr txBox="1"/>
          <p:nvPr/>
        </p:nvSpPr>
        <p:spPr>
          <a:xfrm>
            <a:off x="260314" y="4069984"/>
            <a:ext cx="10358510" cy="3094761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lnSpc>
                <a:spcPct val="150000"/>
              </a:lnSpc>
              <a:spcBef>
                <a:spcPts val="195"/>
              </a:spcBef>
            </a:pPr>
            <a:r>
              <a:rPr lang="es-ES" sz="1891" b="1" spc="-6" dirty="0">
                <a:latin typeface="Courier New"/>
                <a:cs typeface="Courier New"/>
              </a:rPr>
              <a:t>file = '</a:t>
            </a:r>
            <a:r>
              <a:rPr lang="es-ES" sz="1891" b="1" spc="-6" dirty="0" err="1">
                <a:latin typeface="Courier New"/>
                <a:cs typeface="Courier New"/>
              </a:rPr>
              <a:t>dbfs</a:t>
            </a:r>
            <a:r>
              <a:rPr lang="es-ES" sz="1891" b="1" spc="-6" dirty="0">
                <a:latin typeface="Courier New"/>
                <a:cs typeface="Courier New"/>
              </a:rPr>
              <a:t>:/</a:t>
            </a:r>
            <a:r>
              <a:rPr lang="es-ES" sz="1891" b="1" spc="-6" dirty="0" err="1">
                <a:latin typeface="Courier New"/>
                <a:cs typeface="Courier New"/>
              </a:rPr>
              <a:t>FileStore</a:t>
            </a:r>
            <a:r>
              <a:rPr lang="es-ES" sz="1891" b="1" spc="-6" dirty="0">
                <a:latin typeface="Courier New"/>
                <a:cs typeface="Courier New"/>
              </a:rPr>
              <a:t>/</a:t>
            </a:r>
            <a:r>
              <a:rPr lang="es-ES" sz="1891" b="1" spc="-6" dirty="0" err="1">
                <a:latin typeface="Courier New"/>
                <a:cs typeface="Courier New"/>
              </a:rPr>
              <a:t>shared_uploads</a:t>
            </a:r>
            <a:r>
              <a:rPr lang="es-ES" sz="1891" b="1" spc="-6" dirty="0">
                <a:latin typeface="Courier New"/>
                <a:cs typeface="Courier New"/>
              </a:rPr>
              <a:t>/edurf.cld@gmail.com/quijote-1.txt' </a:t>
            </a:r>
          </a:p>
          <a:p>
            <a:pPr marL="107322">
              <a:lnSpc>
                <a:spcPct val="150000"/>
              </a:lnSpc>
              <a:spcBef>
                <a:spcPts val="195"/>
              </a:spcBef>
            </a:pPr>
            <a:r>
              <a:rPr sz="1891" b="1" spc="-6" dirty="0" err="1">
                <a:latin typeface="Courier New"/>
                <a:cs typeface="Courier New"/>
              </a:rPr>
              <a:t>lineas</a:t>
            </a:r>
            <a:r>
              <a:rPr sz="1891" b="1" spc="6" dirty="0">
                <a:latin typeface="Courier New"/>
                <a:cs typeface="Courier New"/>
              </a:rPr>
              <a:t> </a:t>
            </a:r>
            <a:r>
              <a:rPr sz="1891" b="1" dirty="0">
                <a:latin typeface="Courier New"/>
                <a:cs typeface="Courier New"/>
              </a:rPr>
              <a:t>=</a:t>
            </a:r>
            <a:r>
              <a:rPr sz="1891" b="1" spc="12" dirty="0">
                <a:latin typeface="Courier New"/>
                <a:cs typeface="Courier New"/>
              </a:rPr>
              <a:t> </a:t>
            </a:r>
            <a:r>
              <a:rPr sz="1891" b="1" spc="-6" dirty="0" err="1">
                <a:latin typeface="Courier New"/>
                <a:cs typeface="Courier New"/>
              </a:rPr>
              <a:t>sc.textFile</a:t>
            </a:r>
            <a:r>
              <a:rPr sz="1891" b="1" spc="-6" dirty="0">
                <a:latin typeface="Courier New"/>
                <a:cs typeface="Courier New"/>
              </a:rPr>
              <a:t>(</a:t>
            </a:r>
            <a:r>
              <a:rPr lang="es-ES" sz="1891" b="1" spc="-6" dirty="0" err="1">
                <a:latin typeface="Courier New"/>
                <a:cs typeface="Courier New"/>
              </a:rPr>
              <a:t>file</a:t>
            </a:r>
            <a:r>
              <a:rPr sz="1891" b="1" dirty="0">
                <a:latin typeface="Courier New"/>
                <a:cs typeface="Courier New"/>
              </a:rPr>
              <a:t>)</a:t>
            </a:r>
            <a:endParaRPr sz="1891" dirty="0">
              <a:latin typeface="Courier New"/>
              <a:cs typeface="Courier New"/>
            </a:endParaRPr>
          </a:p>
          <a:p>
            <a:pPr marL="107322" marR="806794">
              <a:lnSpc>
                <a:spcPct val="150000"/>
              </a:lnSpc>
              <a:spcBef>
                <a:spcPts val="12"/>
              </a:spcBef>
            </a:pPr>
            <a:r>
              <a:rPr sz="1891" b="1" spc="-6" dirty="0">
                <a:latin typeface="Courier New"/>
                <a:cs typeface="Courier New"/>
              </a:rPr>
              <a:t>long_lineas</a:t>
            </a:r>
            <a:r>
              <a:rPr sz="1891" b="1" spc="18" dirty="0">
                <a:latin typeface="Courier New"/>
                <a:cs typeface="Courier New"/>
              </a:rPr>
              <a:t> </a:t>
            </a:r>
            <a:r>
              <a:rPr sz="1891" b="1" dirty="0">
                <a:latin typeface="Courier New"/>
                <a:cs typeface="Courier New"/>
              </a:rPr>
              <a:t>=</a:t>
            </a:r>
            <a:r>
              <a:rPr sz="1891" b="1" spc="6" dirty="0">
                <a:latin typeface="Courier New"/>
                <a:cs typeface="Courier New"/>
              </a:rPr>
              <a:t> </a:t>
            </a:r>
            <a:r>
              <a:rPr sz="1891" b="1" spc="-6" dirty="0" err="1">
                <a:latin typeface="Courier New"/>
                <a:cs typeface="Courier New"/>
              </a:rPr>
              <a:t>lineas</a:t>
            </a:r>
            <a:r>
              <a:rPr sz="1891" b="1" spc="-6" dirty="0">
                <a:latin typeface="Courier New"/>
                <a:cs typeface="Courier New"/>
              </a:rPr>
              <a:t>.</a:t>
            </a:r>
            <a:r>
              <a:rPr lang="es-ES" sz="1891" b="1" spc="-6" dirty="0" err="1">
                <a:latin typeface="Courier New"/>
                <a:cs typeface="Courier New"/>
              </a:rPr>
              <a:t>flatM</a:t>
            </a:r>
            <a:r>
              <a:rPr sz="1891" b="1" spc="-6" dirty="0">
                <a:latin typeface="Courier New"/>
                <a:cs typeface="Courier New"/>
              </a:rPr>
              <a:t>ap(lambda</a:t>
            </a:r>
            <a:r>
              <a:rPr sz="1891" b="1" spc="6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elemento:</a:t>
            </a:r>
            <a:r>
              <a:rPr sz="1891" b="1" spc="30" dirty="0">
                <a:latin typeface="Courier New"/>
                <a:cs typeface="Courier New"/>
              </a:rPr>
              <a:t> </a:t>
            </a:r>
            <a:r>
              <a:rPr lang="es-ES" sz="1891" b="1" spc="-6" dirty="0" err="1">
                <a:latin typeface="Courier New"/>
                <a:cs typeface="Courier New"/>
              </a:rPr>
              <a:t>elemento.split</a:t>
            </a:r>
            <a:r>
              <a:rPr lang="es-ES" sz="1891" b="1" spc="-6" dirty="0">
                <a:latin typeface="Courier New"/>
                <a:cs typeface="Courier New"/>
              </a:rPr>
              <a:t>())</a:t>
            </a:r>
          </a:p>
          <a:p>
            <a:pPr marL="107322" marR="806794">
              <a:lnSpc>
                <a:spcPct val="150000"/>
              </a:lnSpc>
              <a:spcBef>
                <a:spcPts val="12"/>
              </a:spcBef>
            </a:pPr>
            <a:r>
              <a:rPr lang="es-ES" sz="1891" b="1" spc="-6" dirty="0" err="1">
                <a:latin typeface="Courier New"/>
                <a:cs typeface="Courier New"/>
              </a:rPr>
              <a:t>long_lineas.cache</a:t>
            </a:r>
            <a:r>
              <a:rPr lang="es-ES" sz="1891" b="1" spc="-6" dirty="0">
                <a:latin typeface="Courier New"/>
                <a:cs typeface="Courier New"/>
              </a:rPr>
              <a:t>(</a:t>
            </a:r>
            <a:r>
              <a:rPr lang="es-ES" sz="2000" dirty="0"/>
              <a:t>) </a:t>
            </a:r>
          </a:p>
          <a:p>
            <a:pPr marL="107322" marR="806794">
              <a:lnSpc>
                <a:spcPct val="150000"/>
              </a:lnSpc>
              <a:spcBef>
                <a:spcPts val="12"/>
              </a:spcBef>
            </a:pPr>
            <a:r>
              <a:rPr sz="1891" b="1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endParaRPr lang="es-ES" sz="1891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 marL="107322" marR="806794">
              <a:lnSpc>
                <a:spcPct val="150000"/>
              </a:lnSpc>
              <a:spcBef>
                <a:spcPts val="12"/>
              </a:spcBef>
            </a:pPr>
            <a:r>
              <a:rPr lang="es-ES" sz="1891" b="1" spc="-6" dirty="0">
                <a:latin typeface="Courier New"/>
                <a:cs typeface="Courier New"/>
              </a:rPr>
              <a:t>p</a:t>
            </a:r>
            <a:r>
              <a:rPr sz="1891" b="1" spc="-6" dirty="0" err="1">
                <a:latin typeface="Courier New"/>
                <a:cs typeface="Courier New"/>
              </a:rPr>
              <a:t>rint</a:t>
            </a:r>
            <a:r>
              <a:rPr lang="es-ES" sz="1891" b="1" spc="24" dirty="0">
                <a:latin typeface="Courier New"/>
                <a:cs typeface="Courier New"/>
              </a:rPr>
              <a:t>(</a:t>
            </a:r>
            <a:r>
              <a:rPr sz="1891" b="1" spc="-6" dirty="0" err="1">
                <a:latin typeface="Courier New"/>
                <a:cs typeface="Courier New"/>
              </a:rPr>
              <a:t>long_lineas</a:t>
            </a:r>
            <a:r>
              <a:rPr sz="1891" b="1" spc="-6" dirty="0">
                <a:latin typeface="Courier New"/>
                <a:cs typeface="Courier New"/>
              </a:rPr>
              <a:t>.</a:t>
            </a:r>
            <a:r>
              <a:rPr lang="es-ES" sz="1891" b="1" spc="-6" dirty="0" err="1">
                <a:latin typeface="Courier New"/>
                <a:cs typeface="Courier New"/>
              </a:rPr>
              <a:t>count</a:t>
            </a:r>
            <a:r>
              <a:rPr sz="1891" b="1" spc="-6" dirty="0">
                <a:latin typeface="Courier New"/>
                <a:cs typeface="Courier New"/>
              </a:rPr>
              <a:t>(</a:t>
            </a:r>
            <a:r>
              <a:rPr lang="es-ES" sz="1891" b="1" spc="-6" dirty="0">
                <a:latin typeface="Courier New"/>
                <a:cs typeface="Courier New"/>
              </a:rPr>
              <a:t>)</a:t>
            </a:r>
            <a:endParaRPr sz="189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8446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DD5C9852-FFFE-B3B4-A930-6DCC59DC14AA}"/>
              </a:ext>
            </a:extLst>
          </p:cNvPr>
          <p:cNvSpPr txBox="1">
            <a:spLocks/>
          </p:cNvSpPr>
          <p:nvPr/>
        </p:nvSpPr>
        <p:spPr>
          <a:xfrm>
            <a:off x="903256" y="368300"/>
            <a:ext cx="378621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0" i="0" u="none" strike="noStrike" kern="0" cap="none" spc="-5" normalizeH="0" baseline="0" noProof="0" dirty="0">
                <a:ln>
                  <a:noFill/>
                </a:ln>
                <a:solidFill>
                  <a:srgbClr val="22D3C6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itchFamily="34" charset="0"/>
              </a:rPr>
              <a:t>Índice</a:t>
            </a:r>
            <a:endParaRPr kumimoji="0" lang="es-ES" sz="4800" b="1" i="0" u="none" strike="noStrike" kern="0" cap="none" spc="0" normalizeH="0" baseline="0" noProof="0" dirty="0">
              <a:ln>
                <a:noFill/>
              </a:ln>
              <a:solidFill>
                <a:srgbClr val="22D3C6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B21967A-3A09-22F9-D3BF-C6BD49093F39}"/>
              </a:ext>
            </a:extLst>
          </p:cNvPr>
          <p:cNvSpPr txBox="1"/>
          <p:nvPr/>
        </p:nvSpPr>
        <p:spPr>
          <a:xfrm>
            <a:off x="903256" y="1282700"/>
            <a:ext cx="9136789" cy="5027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5305" indent="-52324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endParaRPr lang="es-ES" sz="3200" b="1" spc="-5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35305" indent="-523240"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Dataframe: operaciones de agregación</a:t>
            </a:r>
          </a:p>
          <a:p>
            <a:pPr marL="535305" indent="-52324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endParaRPr lang="es-E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35305" indent="-52324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Consideraciones sobre rendimiento RDDs: particiones</a:t>
            </a:r>
          </a:p>
          <a:p>
            <a:pPr marL="535305" indent="-52324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endParaRPr lang="es-ES" sz="3200" b="1" spc="-5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35305" indent="-523240"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Consideraciones sobre rendimiento RDDs: persistencia</a:t>
            </a:r>
          </a:p>
          <a:p>
            <a:pPr marL="535305" indent="-523240"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endParaRPr lang="es-ES" sz="3200" b="1" spc="-5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35305" indent="-52324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Aplicación </a:t>
            </a:r>
            <a:r>
              <a:rPr lang="es-ES" sz="3200" b="1" spc="-5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PySpark</a:t>
            </a: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funcionamiento</a:t>
            </a:r>
            <a:endParaRPr lang="es-E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7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89050" y="1663700"/>
            <a:ext cx="73914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4. Aplicación </a:t>
            </a:r>
            <a:r>
              <a:rPr lang="es-ES" dirty="0" err="1">
                <a:solidFill>
                  <a:srgbClr val="22D3C6"/>
                </a:solidFill>
              </a:rPr>
              <a:t>PySpark</a:t>
            </a:r>
            <a:r>
              <a:rPr lang="es-ES" dirty="0">
                <a:solidFill>
                  <a:srgbClr val="22D3C6"/>
                </a:solidFill>
              </a:rPr>
              <a:t>: funcionamiento</a:t>
            </a:r>
          </a:p>
        </p:txBody>
      </p:sp>
    </p:spTree>
    <p:extLst>
      <p:ext uri="{BB962C8B-B14F-4D97-AF65-F5344CB8AC3E}">
        <p14:creationId xmlns:p14="http://schemas.microsoft.com/office/powerpoint/2010/main" val="18625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Aplicación </a:t>
            </a:r>
            <a:r>
              <a:rPr lang="es-ES" dirty="0" err="1"/>
              <a:t>PySpark</a:t>
            </a:r>
            <a:r>
              <a:rPr lang="es-ES" dirty="0"/>
              <a:t>: funcionamiento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6623050" cy="13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CuadroTexto 33">
            <a:extLst>
              <a:ext uri="{FF2B5EF4-FFF2-40B4-BE49-F238E27FC236}">
                <a16:creationId xmlns:a16="http://schemas.microsoft.com/office/drawing/2014/main" id="{E7ED38C8-9B4E-CB31-6356-4313ABC010FE}"/>
              </a:ext>
            </a:extLst>
          </p:cNvPr>
          <p:cNvSpPr txBox="1"/>
          <p:nvPr/>
        </p:nvSpPr>
        <p:spPr>
          <a:xfrm>
            <a:off x="188876" y="1400631"/>
            <a:ext cx="106188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Spark es un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motor de procesamiento de datos distribuido,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con sus componentes trabajando en colaboración en un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clúster de máquinas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Estos componentes trabajan juntos y se comunican. Hay un nodo maestro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DRIVER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y  uno o más nodos esclavos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(dependiendo modo despliegue).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 alto nivel una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aplicación Spark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consiste en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un programa controlador (Spark driver o Driver Program)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que es responsable de orquestar las operaciones paralelas en el clúster de Spark.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controlador (Driver Program) contiene la función ‘main ()’ con el código que queremos ejecutar. En este código se debe crear la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SparkSession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SparkContext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controlador accede a los componentes del clúster (workers y el gestor del clúster) a través de una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SparkSession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SparkContext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411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0" y="833835"/>
            <a:ext cx="0" cy="8656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Máster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en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Big</a:t>
            </a:r>
            <a:r>
              <a:rPr kumimoji="0" sz="2127" b="0" i="0" u="none" strike="noStrike" kern="1200" cap="none" spc="-1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y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Science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0" y="833835"/>
            <a:ext cx="0" cy="4809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Ecosistema</a:t>
            </a:r>
            <a:r>
              <a:rPr kumimoji="0" sz="2127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Spark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833835"/>
            <a:ext cx="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531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55</a:t>
            </a:r>
          </a:p>
        </p:txBody>
      </p:sp>
      <p:grpSp>
        <p:nvGrpSpPr>
          <p:cNvPr id="14" name="13 Grupo"/>
          <p:cNvGrpSpPr/>
          <p:nvPr/>
        </p:nvGrpSpPr>
        <p:grpSpPr>
          <a:xfrm>
            <a:off x="1484313" y="287338"/>
            <a:ext cx="7839075" cy="7172325"/>
            <a:chOff x="1484313" y="287338"/>
            <a:chExt cx="7839075" cy="7172325"/>
          </a:xfrm>
        </p:grpSpPr>
        <p:pic>
          <p:nvPicPr>
            <p:cNvPr id="8192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84313" y="287338"/>
              <a:ext cx="7839075" cy="717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12 Abrir llave"/>
            <p:cNvSpPr/>
            <p:nvPr/>
          </p:nvSpPr>
          <p:spPr>
            <a:xfrm>
              <a:off x="1689074" y="4087814"/>
              <a:ext cx="428628" cy="928694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14 Rectángulo redondeado"/>
            <p:cNvSpPr/>
            <p:nvPr/>
          </p:nvSpPr>
          <p:spPr>
            <a:xfrm>
              <a:off x="2046264" y="3373434"/>
              <a:ext cx="4786346" cy="510778"/>
            </a:xfrm>
            <a:prstGeom prst="roundRect">
              <a:avLst/>
            </a:prstGeom>
            <a:solidFill>
              <a:srgbClr val="FFC000">
                <a:alpha val="29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1200" cap="none" spc="105" normalizeH="0" baseline="0" noProof="0" dirty="0" err="1">
                <a:ln>
                  <a:noFill/>
                </a:ln>
                <a:solidFill>
                  <a:srgbClr val="0F4890"/>
                </a:solidFill>
                <a:effectLst/>
                <a:uLnTx/>
                <a:uFillTx/>
                <a:latin typeface="Montserrat" pitchFamily="2" charset="77"/>
                <a:ea typeface="+mn-ea"/>
                <a:cs typeface="Poppins" pitchFamily="2" charset="77"/>
              </a:endParaRPr>
            </a:p>
          </p:txBody>
        </p:sp>
        <p:sp>
          <p:nvSpPr>
            <p:cNvPr id="18" name="17 Abrir llave"/>
            <p:cNvSpPr/>
            <p:nvPr/>
          </p:nvSpPr>
          <p:spPr>
            <a:xfrm rot="10800000">
              <a:off x="4475156" y="4087814"/>
              <a:ext cx="428628" cy="928694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1"/>
            <p:cNvSpPr txBox="1"/>
            <p:nvPr/>
          </p:nvSpPr>
          <p:spPr>
            <a:xfrm>
              <a:off x="6118230" y="1658922"/>
              <a:ext cx="1357322" cy="341774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3000"/>
              </a:schemeClr>
            </a:solidFill>
            <a:ln>
              <a:solidFill>
                <a:schemeClr val="accent1"/>
              </a:solidFill>
            </a:ln>
          </p:spPr>
          <p:txBody>
            <a:bodyPr vert="horz" wrap="square" lIns="0" tIns="24017" rIns="0" bIns="0" rtlCol="0">
              <a:spAutoFit/>
            </a:bodyPr>
            <a:lstStyle/>
            <a:p>
              <a:pPr marL="102069" marR="174118" lvl="0" indent="0" algn="ctr" defTabSz="914400" rtl="0" eaLnBrk="1" fontAlgn="auto" latinLnBrk="0" hangingPunct="1">
                <a:lnSpc>
                  <a:spcPct val="97100"/>
                </a:lnSpc>
                <a:spcBef>
                  <a:spcPts val="18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127" b="0" i="0" u="none" strike="noStrike" kern="1200" cap="none" spc="-6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“</a:t>
              </a:r>
              <a:r>
                <a:rPr kumimoji="0" lang="es-ES" sz="2127" b="0" i="0" u="none" strike="noStrike" kern="1200" cap="none" spc="-6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main</a:t>
              </a:r>
              <a:r>
                <a:rPr kumimoji="0" lang="es-ES" sz="2127" b="0" i="0" u="none" strike="noStrike" kern="1200" cap="none" spc="-6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”</a:t>
              </a:r>
              <a:endPara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endParaRPr>
            </a:p>
          </p:txBody>
        </p:sp>
        <p:sp>
          <p:nvSpPr>
            <p:cNvPr id="20" name="object 12"/>
            <p:cNvSpPr/>
            <p:nvPr/>
          </p:nvSpPr>
          <p:spPr>
            <a:xfrm rot="17568690">
              <a:off x="4725476" y="1424175"/>
              <a:ext cx="928119" cy="1469626"/>
            </a:xfrm>
            <a:custGeom>
              <a:avLst/>
              <a:gdLst/>
              <a:ahLst/>
              <a:cxnLst/>
              <a:rect l="l" t="t" r="r" b="b"/>
              <a:pathLst>
                <a:path w="826135" h="541655">
                  <a:moveTo>
                    <a:pt x="756816" y="508064"/>
                  </a:moveTo>
                  <a:lnTo>
                    <a:pt x="741172" y="532129"/>
                  </a:lnTo>
                  <a:lnTo>
                    <a:pt x="825881" y="541654"/>
                  </a:lnTo>
                  <a:lnTo>
                    <a:pt x="810192" y="514984"/>
                  </a:lnTo>
                  <a:lnTo>
                    <a:pt x="767461" y="514984"/>
                  </a:lnTo>
                  <a:lnTo>
                    <a:pt x="756816" y="508064"/>
                  </a:lnTo>
                  <a:close/>
                </a:path>
                <a:path w="826135" h="541655">
                  <a:moveTo>
                    <a:pt x="767128" y="492202"/>
                  </a:moveTo>
                  <a:lnTo>
                    <a:pt x="756816" y="508064"/>
                  </a:lnTo>
                  <a:lnTo>
                    <a:pt x="767461" y="514984"/>
                  </a:lnTo>
                  <a:lnTo>
                    <a:pt x="777748" y="499109"/>
                  </a:lnTo>
                  <a:lnTo>
                    <a:pt x="767128" y="492202"/>
                  </a:lnTo>
                  <a:close/>
                </a:path>
                <a:path w="826135" h="541655">
                  <a:moveTo>
                    <a:pt x="782701" y="468248"/>
                  </a:moveTo>
                  <a:lnTo>
                    <a:pt x="767128" y="492202"/>
                  </a:lnTo>
                  <a:lnTo>
                    <a:pt x="777748" y="499109"/>
                  </a:lnTo>
                  <a:lnTo>
                    <a:pt x="767461" y="514984"/>
                  </a:lnTo>
                  <a:lnTo>
                    <a:pt x="810192" y="514984"/>
                  </a:lnTo>
                  <a:lnTo>
                    <a:pt x="782701" y="468248"/>
                  </a:lnTo>
                  <a:close/>
                </a:path>
                <a:path w="826135" h="541655">
                  <a:moveTo>
                    <a:pt x="10414" y="0"/>
                  </a:moveTo>
                  <a:lnTo>
                    <a:pt x="0" y="16001"/>
                  </a:lnTo>
                  <a:lnTo>
                    <a:pt x="756816" y="508064"/>
                  </a:lnTo>
                  <a:lnTo>
                    <a:pt x="767128" y="492202"/>
                  </a:lnTo>
                  <a:lnTo>
                    <a:pt x="1041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12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11"/>
            <p:cNvSpPr txBox="1"/>
            <p:nvPr/>
          </p:nvSpPr>
          <p:spPr>
            <a:xfrm>
              <a:off x="5046660" y="4214335"/>
              <a:ext cx="3286148" cy="659297"/>
            </a:xfrm>
            <a:prstGeom prst="rect">
              <a:avLst/>
            </a:prstGeom>
            <a:solidFill>
              <a:srgbClr val="FFC000">
                <a:alpha val="17000"/>
              </a:srgbClr>
            </a:solidFill>
            <a:ln>
              <a:solidFill>
                <a:schemeClr val="accent1"/>
              </a:solidFill>
            </a:ln>
          </p:spPr>
          <p:txBody>
            <a:bodyPr vert="horz" wrap="square" lIns="0" tIns="24017" rIns="0" bIns="0" rtlCol="0">
              <a:spAutoFit/>
            </a:bodyPr>
            <a:lstStyle/>
            <a:p>
              <a:pPr marL="102069" marR="174118" lvl="0" indent="0" algn="ctr" defTabSz="914400" rtl="0" eaLnBrk="1" fontAlgn="auto" latinLnBrk="0" hangingPunct="1">
                <a:lnSpc>
                  <a:spcPct val="97100"/>
                </a:lnSpc>
                <a:spcBef>
                  <a:spcPts val="18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127" b="0" i="0" u="none" strike="noStrike" kern="1200" cap="none" spc="-6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Se crea la “</a:t>
              </a:r>
              <a:r>
                <a:rPr kumimoji="0" lang="es-ES" sz="2127" b="0" i="0" u="none" strike="noStrike" kern="1200" cap="none" spc="-6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SparkSession</a:t>
              </a:r>
              <a:r>
                <a:rPr kumimoji="0" lang="es-ES" sz="2127" b="0" i="0" u="none" strike="noStrike" kern="1200" cap="none" spc="-6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MT"/>
                  <a:ea typeface="+mn-ea"/>
                  <a:cs typeface="Arial MT"/>
                </a:rPr>
                <a:t>”</a:t>
              </a:r>
              <a:endPara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9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 funcionamiento interno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54038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4" descr="Observatorio BI &amp; Analytics: Despliegue de Aplicaciones Spark">
            <a:extLst>
              <a:ext uri="{FF2B5EF4-FFF2-40B4-BE49-F238E27FC236}">
                <a16:creationId xmlns:a16="http://schemas.microsoft.com/office/drawing/2014/main" id="{671451EF-336A-1018-8D1B-6A7352B44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4793" y="3949700"/>
            <a:ext cx="7358114" cy="3433787"/>
          </a:xfrm>
          <a:prstGeom prst="rect">
            <a:avLst/>
          </a:prstGeom>
          <a:noFill/>
        </p:spPr>
      </p:pic>
      <p:sp>
        <p:nvSpPr>
          <p:cNvPr id="8" name="CuadroTexto 33">
            <a:extLst>
              <a:ext uri="{FF2B5EF4-FFF2-40B4-BE49-F238E27FC236}">
                <a16:creationId xmlns:a16="http://schemas.microsoft.com/office/drawing/2014/main" id="{B4B7C78C-5B4C-676E-7199-5C1376372E93}"/>
              </a:ext>
            </a:extLst>
          </p:cNvPr>
          <p:cNvSpPr txBox="1"/>
          <p:nvPr/>
        </p:nvSpPr>
        <p:spPr>
          <a:xfrm>
            <a:off x="211335" y="934978"/>
            <a:ext cx="106188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controlador (Driver program) crea la sesión (contexto) , hace petición de recursos al clúster manager y declara las operaciones sobre los datos utilizando transformaciones y acciones de RDD: crea el grafo DAG y distribuye su ejecución como tareas (Task) a los workers.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clúster manager (gestor de recursos) maneja y asigna recursos del clúster. Coordina las diferentes etapas del trabajo. Spark admite varios (YARN,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Mesos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Los workers son donde las tareas se ejecutan realmente. Tienen los recursos y la conectividad de red requeridos para ejecutar las operaciones solicitadas en los RDD.</a:t>
            </a:r>
          </a:p>
        </p:txBody>
      </p:sp>
    </p:spTree>
    <p:extLst>
      <p:ext uri="{BB962C8B-B14F-4D97-AF65-F5344CB8AC3E}">
        <p14:creationId xmlns:p14="http://schemas.microsoft.com/office/powerpoint/2010/main" val="30876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Gestores de recursos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184650" cy="1235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E72E1D-7CB9-0A82-63B2-81EFB0ED3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7636" y="3159120"/>
            <a:ext cx="741997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uadroTexto 33">
            <a:extLst>
              <a:ext uri="{FF2B5EF4-FFF2-40B4-BE49-F238E27FC236}">
                <a16:creationId xmlns:a16="http://schemas.microsoft.com/office/drawing/2014/main" id="{D7EF0423-ADC9-13C8-57E7-9ADF21D06CFE}"/>
              </a:ext>
            </a:extLst>
          </p:cNvPr>
          <p:cNvSpPr txBox="1"/>
          <p:nvPr/>
        </p:nvSpPr>
        <p:spPr>
          <a:xfrm>
            <a:off x="260314" y="1230294"/>
            <a:ext cx="10547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Spark admite varios gestores de recursos, entre ellos un gestor de recursos autónomo integrado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Standalone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Sheduler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), Apache Hadoop YARN y Apache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Mesos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5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SPARK: reparto de tareas (Task)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5861050" cy="112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8F72F18-555C-45BA-3111-D5690E984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6132" y="2457007"/>
            <a:ext cx="8558765" cy="4616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uadroTexto 33">
            <a:extLst>
              <a:ext uri="{FF2B5EF4-FFF2-40B4-BE49-F238E27FC236}">
                <a16:creationId xmlns:a16="http://schemas.microsoft.com/office/drawing/2014/main" id="{C93855EF-54A8-5417-C61A-1FBC21D7D87A}"/>
              </a:ext>
            </a:extLst>
          </p:cNvPr>
          <p:cNvSpPr txBox="1"/>
          <p:nvPr/>
        </p:nvSpPr>
        <p:spPr>
          <a:xfrm>
            <a:off x="188876" y="1366103"/>
            <a:ext cx="104500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Las tareas se asignan a los “executors” (procesos en los nodos “workers”)</a:t>
            </a:r>
          </a:p>
        </p:txBody>
      </p:sp>
    </p:spTree>
    <p:extLst>
      <p:ext uri="{BB962C8B-B14F-4D97-AF65-F5344CB8AC3E}">
        <p14:creationId xmlns:p14="http://schemas.microsoft.com/office/powerpoint/2010/main" val="286983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0" y="833835"/>
            <a:ext cx="0" cy="8656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Máster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en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Big</a:t>
            </a:r>
            <a:r>
              <a:rPr kumimoji="0" sz="2127" b="0" i="0" u="none" strike="noStrike" kern="1200" cap="none" spc="-1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y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Science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0" y="833835"/>
            <a:ext cx="0" cy="4809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Ecosistema</a:t>
            </a:r>
            <a:r>
              <a:rPr kumimoji="0" sz="2127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Spark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833835"/>
            <a:ext cx="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531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55</a:t>
            </a:r>
          </a:p>
        </p:txBody>
      </p:sp>
      <p:grpSp>
        <p:nvGrpSpPr>
          <p:cNvPr id="2" name="10 Grupo"/>
          <p:cNvGrpSpPr/>
          <p:nvPr/>
        </p:nvGrpSpPr>
        <p:grpSpPr>
          <a:xfrm>
            <a:off x="530203" y="139700"/>
            <a:ext cx="9747296" cy="7467600"/>
            <a:chOff x="1046163" y="534988"/>
            <a:chExt cx="8715375" cy="667702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46163" y="534988"/>
              <a:ext cx="8715375" cy="6677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9 Rectángulo redondeado"/>
            <p:cNvSpPr/>
            <p:nvPr/>
          </p:nvSpPr>
          <p:spPr>
            <a:xfrm>
              <a:off x="1189008" y="730228"/>
              <a:ext cx="1000132" cy="500066"/>
            </a:xfrm>
            <a:prstGeom prst="roundRect">
              <a:avLst/>
            </a:prstGeom>
            <a:solidFill>
              <a:srgbClr val="061121"/>
            </a:solidFill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400" b="1" i="0" u="none" strike="noStrike" kern="1200" cap="none" spc="105" normalizeH="0" baseline="0" noProof="0" dirty="0" err="1">
                <a:ln>
                  <a:noFill/>
                </a:ln>
                <a:solidFill>
                  <a:srgbClr val="0F4890"/>
                </a:solidFill>
                <a:effectLst/>
                <a:uLnTx/>
                <a:uFillTx/>
                <a:latin typeface="Montserrat" pitchFamily="2" charset="77"/>
                <a:ea typeface="+mn-ea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3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12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250" y="1580033"/>
            <a:ext cx="94488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1. Dataframe: operaciones agregación</a:t>
            </a:r>
          </a:p>
        </p:txBody>
      </p:sp>
    </p:spTree>
    <p:extLst>
      <p:ext uri="{BB962C8B-B14F-4D97-AF65-F5344CB8AC3E}">
        <p14:creationId xmlns:p14="http://schemas.microsoft.com/office/powerpoint/2010/main" val="8609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Introducción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96900"/>
            <a:ext cx="2355851" cy="124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91276" y="1045041"/>
            <a:ext cx="10450012" cy="6733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Agregar, resumir información es una operación importante y común en el análisis y tratamiento de datos.</a:t>
            </a:r>
          </a:p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PySpark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ofrece las funciones de agregación más comunes dentro de 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pyspark.sql.functions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dirty="0" err="1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</a:t>
            </a:r>
            <a:r>
              <a:rPr lang="es-ES" sz="2400" dirty="0" err="1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countDistinct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</a:t>
            </a:r>
            <a:r>
              <a:rPr lang="es-ES" sz="2400" dirty="0" err="1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avg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sum() …)</a:t>
            </a:r>
          </a:p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Al igual que en SQL, estas funciones se pueden llamar sobre el conjunto completo de datos (Dataframe). Aunque el mayor uso que se le da y mayor provecho es aplicarlo a agrupaciones.</a:t>
            </a:r>
          </a:p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Para formar en un Dataframe agrupaciones por una columna o columnas, utilizamos 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cols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)”. 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más usual es a continuación realizar agregados por grupo: 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“.</a:t>
            </a:r>
            <a:r>
              <a:rPr lang="es-E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</a:t>
            </a:r>
            <a:r>
              <a:rPr lang="es-E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()” </a:t>
            </a:r>
            <a:r>
              <a:rPr lang="es-ES" sz="2400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(facilita alias, varios agregados)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endParaRPr lang="es-E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“Sales”, ejemplos de agregación: </a:t>
            </a:r>
            <a:r>
              <a:rPr lang="es-ES" dirty="0" err="1"/>
              <a:t>count</a:t>
            </a:r>
            <a:r>
              <a:rPr lang="es-ES" dirty="0"/>
              <a:t>(); </a:t>
            </a:r>
            <a:r>
              <a:rPr lang="es-ES" dirty="0" err="1"/>
              <a:t>countDistinct</a:t>
            </a:r>
            <a:r>
              <a:rPr lang="es-ES" dirty="0"/>
              <a:t>()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45634"/>
            <a:ext cx="9899651" cy="127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91276" y="825500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Número de ventas realizadas por región (o por región y país).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7429D64-5EDF-2B53-DB42-024F07590FA9}"/>
              </a:ext>
            </a:extLst>
          </p:cNvPr>
          <p:cNvSpPr txBox="1"/>
          <p:nvPr/>
        </p:nvSpPr>
        <p:spPr>
          <a:xfrm>
            <a:off x="284452" y="1520359"/>
            <a:ext cx="10238795" cy="148694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from </a:t>
            </a:r>
            <a:r>
              <a:rPr lang="en-US" dirty="0" err="1">
                <a:latin typeface="Courier New"/>
                <a:cs typeface="Courier New"/>
              </a:rPr>
              <a:t>pyspark.sql.functions</a:t>
            </a:r>
            <a:r>
              <a:rPr lang="en-US" dirty="0">
                <a:latin typeface="Courier New"/>
                <a:cs typeface="Courier New"/>
              </a:rPr>
              <a:t> import count, </a:t>
            </a:r>
            <a:r>
              <a:rPr lang="en-US" dirty="0" err="1">
                <a:latin typeface="Courier New"/>
                <a:cs typeface="Courier New"/>
              </a:rPr>
              <a:t>countDistinct</a:t>
            </a:r>
            <a:endParaRPr lang="en-U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endParaRPr lang="en-U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sales_df.groupBy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Region','Country</a:t>
            </a:r>
            <a:r>
              <a:rPr lang="en-US" dirty="0">
                <a:latin typeface="Courier New"/>
                <a:cs typeface="Courier New"/>
              </a:rPr>
              <a:t>').</a:t>
            </a:r>
            <a:r>
              <a:rPr lang="en-US" dirty="0" err="1">
                <a:latin typeface="Courier New"/>
                <a:cs typeface="Courier New"/>
              </a:rPr>
              <a:t>agg</a:t>
            </a:r>
            <a:r>
              <a:rPr lang="en-US" dirty="0">
                <a:latin typeface="Courier New"/>
                <a:cs typeface="Courier New"/>
              </a:rPr>
              <a:t>(count('</a:t>
            </a:r>
            <a:r>
              <a:rPr lang="en-US" dirty="0" err="1">
                <a:latin typeface="Courier New"/>
                <a:cs typeface="Courier New"/>
              </a:rPr>
              <a:t>Item_Type</a:t>
            </a:r>
            <a:r>
              <a:rPr lang="en-US" dirty="0">
                <a:latin typeface="Courier New"/>
                <a:cs typeface="Courier New"/>
              </a:rPr>
              <a:t>').alias('</a:t>
            </a:r>
            <a:r>
              <a:rPr lang="en-US" dirty="0" err="1">
                <a:latin typeface="Courier New"/>
                <a:cs typeface="Courier New"/>
              </a:rPr>
              <a:t>NumVentas</a:t>
            </a:r>
            <a:r>
              <a:rPr lang="en-US" dirty="0">
                <a:latin typeface="Courier New"/>
                <a:cs typeface="Courier New"/>
              </a:rPr>
              <a:t>')).</a:t>
            </a:r>
            <a:r>
              <a:rPr lang="en-US" dirty="0" err="1">
                <a:latin typeface="Courier New"/>
                <a:cs typeface="Courier New"/>
              </a:rPr>
              <a:t>orderBy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Region','Country</a:t>
            </a:r>
            <a:r>
              <a:rPr lang="en-US" dirty="0">
                <a:latin typeface="Courier New"/>
                <a:cs typeface="Courier New"/>
              </a:rPr>
              <a:t>').show(10)</a:t>
            </a:r>
          </a:p>
          <a:p>
            <a:pPr marL="107322">
              <a:spcBef>
                <a:spcPts val="195"/>
              </a:spcBef>
            </a:pPr>
            <a:endParaRPr lang="es-ES" dirty="0">
              <a:latin typeface="Courier New"/>
              <a:cs typeface="Courier New"/>
            </a:endParaRPr>
          </a:p>
        </p:txBody>
      </p:sp>
      <p:sp>
        <p:nvSpPr>
          <p:cNvPr id="9" name="CuadroTexto 33">
            <a:extLst>
              <a:ext uri="{FF2B5EF4-FFF2-40B4-BE49-F238E27FC236}">
                <a16:creationId xmlns:a16="http://schemas.microsoft.com/office/drawing/2014/main" id="{B2B790E6-85BB-A129-1CFD-869FF15593AA}"/>
              </a:ext>
            </a:extLst>
          </p:cNvPr>
          <p:cNvSpPr txBox="1"/>
          <p:nvPr/>
        </p:nvSpPr>
        <p:spPr>
          <a:xfrm>
            <a:off x="73235" y="3111500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E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Ojo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(“*”) contabilizaría también los valores nulos si los hubiera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33">
            <a:extLst>
              <a:ext uri="{FF2B5EF4-FFF2-40B4-BE49-F238E27FC236}">
                <a16:creationId xmlns:a16="http://schemas.microsoft.com/office/drawing/2014/main" id="{0C7A0046-8C9C-58B4-0833-C9EAE03AD488}"/>
              </a:ext>
            </a:extLst>
          </p:cNvPr>
          <p:cNvSpPr txBox="1"/>
          <p:nvPr/>
        </p:nvSpPr>
        <p:spPr>
          <a:xfrm>
            <a:off x="19670" y="4046233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Número de productos distintos (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Item_Type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) vendidos por región (o por región y país).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C22C391-943D-64FA-B712-C2CE7B6F32D5}"/>
              </a:ext>
            </a:extLst>
          </p:cNvPr>
          <p:cNvSpPr txBox="1"/>
          <p:nvPr/>
        </p:nvSpPr>
        <p:spPr>
          <a:xfrm>
            <a:off x="212846" y="4769084"/>
            <a:ext cx="10238795" cy="148694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# ¿</a:t>
            </a:r>
            <a:r>
              <a:rPr lang="en-US" dirty="0" err="1">
                <a:latin typeface="Courier New"/>
                <a:cs typeface="Courier New"/>
              </a:rPr>
              <a:t>Cuantos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tipos</a:t>
            </a:r>
            <a:r>
              <a:rPr lang="en-US" dirty="0">
                <a:latin typeface="Courier New"/>
                <a:cs typeface="Courier New"/>
              </a:rPr>
              <a:t> de </a:t>
            </a:r>
            <a:r>
              <a:rPr lang="en-US" dirty="0" err="1">
                <a:latin typeface="Courier New"/>
                <a:cs typeface="Courier New"/>
              </a:rPr>
              <a:t>productos</a:t>
            </a:r>
            <a:r>
              <a:rPr lang="en-US" dirty="0">
                <a:latin typeface="Courier New"/>
                <a:cs typeface="Courier New"/>
              </a:rPr>
              <a:t> hay?</a:t>
            </a:r>
          </a:p>
          <a:p>
            <a:pPr marL="107322">
              <a:spcBef>
                <a:spcPts val="195"/>
              </a:spcBef>
            </a:pPr>
            <a:r>
              <a:rPr lang="en-US" dirty="0" err="1">
                <a:latin typeface="Courier New"/>
                <a:cs typeface="Courier New"/>
              </a:rPr>
              <a:t>sales_df.select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Item_Type</a:t>
            </a:r>
            <a:r>
              <a:rPr lang="en-US" dirty="0">
                <a:latin typeface="Courier New"/>
                <a:cs typeface="Courier New"/>
              </a:rPr>
              <a:t>').distinct().show()</a:t>
            </a:r>
          </a:p>
          <a:p>
            <a:pPr marL="107322">
              <a:spcBef>
                <a:spcPts val="195"/>
              </a:spcBef>
            </a:pPr>
            <a:endParaRPr lang="en-U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s-ES" dirty="0" err="1">
                <a:latin typeface="Courier New"/>
                <a:cs typeface="Courier New"/>
              </a:rPr>
              <a:t>sales_df.groupBy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Region','Country</a:t>
            </a:r>
            <a:r>
              <a:rPr lang="es-ES" dirty="0">
                <a:latin typeface="Courier New"/>
                <a:cs typeface="Courier New"/>
              </a:rPr>
              <a:t>').</a:t>
            </a:r>
            <a:r>
              <a:rPr lang="es-ES" dirty="0" err="1">
                <a:latin typeface="Courier New"/>
                <a:cs typeface="Courier New"/>
              </a:rPr>
              <a:t>agg</a:t>
            </a:r>
            <a:r>
              <a:rPr lang="es-ES" dirty="0">
                <a:latin typeface="Courier New"/>
                <a:cs typeface="Courier New"/>
              </a:rPr>
              <a:t>(</a:t>
            </a:r>
            <a:r>
              <a:rPr lang="es-ES" dirty="0" err="1">
                <a:latin typeface="Courier New"/>
                <a:cs typeface="Courier New"/>
              </a:rPr>
              <a:t>countDistinct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Item_Type</a:t>
            </a:r>
            <a:r>
              <a:rPr lang="es-ES" dirty="0">
                <a:latin typeface="Courier New"/>
                <a:cs typeface="Courier New"/>
              </a:rPr>
              <a:t>').alias('</a:t>
            </a:r>
            <a:r>
              <a:rPr lang="es-ES" dirty="0" err="1">
                <a:latin typeface="Courier New"/>
                <a:cs typeface="Courier New"/>
              </a:rPr>
              <a:t>TiposArtículo</a:t>
            </a:r>
            <a:r>
              <a:rPr lang="es-ES" dirty="0">
                <a:latin typeface="Courier New"/>
                <a:cs typeface="Courier New"/>
              </a:rPr>
              <a:t>')).</a:t>
            </a:r>
            <a:r>
              <a:rPr lang="es-ES" dirty="0" err="1">
                <a:latin typeface="Courier New"/>
                <a:cs typeface="Courier New"/>
              </a:rPr>
              <a:t>orderBy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Region','Country</a:t>
            </a:r>
            <a:r>
              <a:rPr lang="es-ES" dirty="0">
                <a:latin typeface="Courier New"/>
                <a:cs typeface="Courier New"/>
              </a:rPr>
              <a:t>').show(10)</a:t>
            </a:r>
          </a:p>
        </p:txBody>
      </p:sp>
      <p:sp>
        <p:nvSpPr>
          <p:cNvPr id="12" name="CuadroTexto 33">
            <a:extLst>
              <a:ext uri="{FF2B5EF4-FFF2-40B4-BE49-F238E27FC236}">
                <a16:creationId xmlns:a16="http://schemas.microsoft.com/office/drawing/2014/main" id="{685550BF-CA62-4092-8AC1-D75ED5BA99DF}"/>
              </a:ext>
            </a:extLst>
          </p:cNvPr>
          <p:cNvSpPr txBox="1"/>
          <p:nvPr/>
        </p:nvSpPr>
        <p:spPr>
          <a:xfrm>
            <a:off x="68744" y="6576904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E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approxCountDistinct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(…):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¿vale la pena siempre valor exacto (Big Data)? 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8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“Sales”, ejemplos de agregación: sum(); </a:t>
            </a:r>
            <a:r>
              <a:rPr lang="es-ES" dirty="0" err="1"/>
              <a:t>avg</a:t>
            </a:r>
            <a:r>
              <a:rPr lang="es-ES" dirty="0"/>
              <a:t>(); </a:t>
            </a:r>
            <a:r>
              <a:rPr lang="es-ES" dirty="0" err="1"/>
              <a:t>stddev</a:t>
            </a:r>
            <a:r>
              <a:rPr lang="es-ES" dirty="0"/>
              <a:t>()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45634"/>
            <a:ext cx="9899651" cy="127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91276" y="1045041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Unidades vendidas de cada tipo de producto por región, de mayor a menor unidades: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7429D64-5EDF-2B53-DB42-024F07590FA9}"/>
              </a:ext>
            </a:extLst>
          </p:cNvPr>
          <p:cNvSpPr txBox="1"/>
          <p:nvPr/>
        </p:nvSpPr>
        <p:spPr>
          <a:xfrm>
            <a:off x="284452" y="1804863"/>
            <a:ext cx="10238795" cy="148694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s-ES" dirty="0" err="1">
                <a:latin typeface="Courier New"/>
                <a:cs typeface="Courier New"/>
              </a:rPr>
              <a:t>from</a:t>
            </a:r>
            <a:r>
              <a:rPr lang="es-ES" dirty="0">
                <a:latin typeface="Courier New"/>
                <a:cs typeface="Courier New"/>
              </a:rPr>
              <a:t> </a:t>
            </a:r>
            <a:r>
              <a:rPr lang="es-ES" dirty="0" err="1">
                <a:latin typeface="Courier New"/>
                <a:cs typeface="Courier New"/>
              </a:rPr>
              <a:t>pyspark.sql.functions</a:t>
            </a:r>
            <a:r>
              <a:rPr lang="es-ES" dirty="0">
                <a:latin typeface="Courier New"/>
                <a:cs typeface="Courier New"/>
              </a:rPr>
              <a:t> </a:t>
            </a:r>
            <a:r>
              <a:rPr lang="es-ES" dirty="0" err="1">
                <a:latin typeface="Courier New"/>
                <a:cs typeface="Courier New"/>
              </a:rPr>
              <a:t>import</a:t>
            </a:r>
            <a:r>
              <a:rPr lang="es-ES" dirty="0">
                <a:latin typeface="Courier New"/>
                <a:cs typeface="Courier New"/>
              </a:rPr>
              <a:t> col, sum, </a:t>
            </a:r>
            <a:r>
              <a:rPr lang="es-ES" dirty="0" err="1">
                <a:latin typeface="Courier New"/>
                <a:cs typeface="Courier New"/>
              </a:rPr>
              <a:t>avg</a:t>
            </a:r>
            <a:r>
              <a:rPr lang="es-ES" dirty="0">
                <a:latin typeface="Courier New"/>
                <a:cs typeface="Courier New"/>
              </a:rPr>
              <a:t>, </a:t>
            </a:r>
            <a:r>
              <a:rPr lang="es-ES" dirty="0" err="1">
                <a:latin typeface="Courier New"/>
                <a:cs typeface="Courier New"/>
              </a:rPr>
              <a:t>stddev</a:t>
            </a:r>
            <a:endParaRPr lang="es-E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endParaRPr lang="es-E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s-ES" dirty="0" err="1">
                <a:latin typeface="Courier New"/>
                <a:cs typeface="Courier New"/>
              </a:rPr>
              <a:t>sales_df.groupBy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Item_Type','Region</a:t>
            </a:r>
            <a:r>
              <a:rPr lang="es-ES" dirty="0">
                <a:latin typeface="Courier New"/>
                <a:cs typeface="Courier New"/>
              </a:rPr>
              <a:t>').</a:t>
            </a:r>
            <a:r>
              <a:rPr lang="es-ES" dirty="0" err="1">
                <a:latin typeface="Courier New"/>
                <a:cs typeface="Courier New"/>
              </a:rPr>
              <a:t>agg</a:t>
            </a:r>
            <a:r>
              <a:rPr lang="es-ES" dirty="0">
                <a:latin typeface="Courier New"/>
                <a:cs typeface="Courier New"/>
              </a:rPr>
              <a:t>(sum('</a:t>
            </a:r>
            <a:r>
              <a:rPr lang="es-ES" dirty="0" err="1">
                <a:latin typeface="Courier New"/>
                <a:cs typeface="Courier New"/>
              </a:rPr>
              <a:t>Units_Sold</a:t>
            </a:r>
            <a:r>
              <a:rPr lang="es-ES" dirty="0">
                <a:latin typeface="Courier New"/>
                <a:cs typeface="Courier New"/>
              </a:rPr>
              <a:t>').alias('</a:t>
            </a:r>
            <a:r>
              <a:rPr lang="es-ES" dirty="0" err="1">
                <a:latin typeface="Courier New"/>
                <a:cs typeface="Courier New"/>
              </a:rPr>
              <a:t>TotalUnidades</a:t>
            </a:r>
            <a:r>
              <a:rPr lang="es-ES" dirty="0">
                <a:latin typeface="Courier New"/>
                <a:cs typeface="Courier New"/>
              </a:rPr>
              <a:t>')).</a:t>
            </a:r>
            <a:r>
              <a:rPr lang="es-ES" dirty="0" err="1">
                <a:latin typeface="Courier New"/>
                <a:cs typeface="Courier New"/>
              </a:rPr>
              <a:t>orderBy</a:t>
            </a:r>
            <a:r>
              <a:rPr lang="es-ES" dirty="0">
                <a:latin typeface="Courier New"/>
                <a:cs typeface="Courier New"/>
              </a:rPr>
              <a:t>(col('</a:t>
            </a:r>
            <a:r>
              <a:rPr lang="es-ES" dirty="0" err="1">
                <a:latin typeface="Courier New"/>
                <a:cs typeface="Courier New"/>
              </a:rPr>
              <a:t>TotalUnidades</a:t>
            </a:r>
            <a:r>
              <a:rPr lang="es-ES" dirty="0">
                <a:latin typeface="Courier New"/>
                <a:cs typeface="Courier New"/>
              </a:rPr>
              <a:t>').</a:t>
            </a:r>
            <a:r>
              <a:rPr lang="es-ES" dirty="0" err="1">
                <a:latin typeface="Courier New"/>
                <a:cs typeface="Courier New"/>
              </a:rPr>
              <a:t>desc</a:t>
            </a:r>
            <a:r>
              <a:rPr lang="es-ES" dirty="0">
                <a:latin typeface="Courier New"/>
                <a:cs typeface="Courier New"/>
              </a:rPr>
              <a:t>()).show(40,truncate=False)</a:t>
            </a:r>
          </a:p>
          <a:p>
            <a:pPr marL="107322">
              <a:spcBef>
                <a:spcPts val="195"/>
              </a:spcBef>
            </a:pPr>
            <a:endParaRPr lang="es-ES" dirty="0">
              <a:latin typeface="Courier New"/>
              <a:cs typeface="Courier New"/>
            </a:endParaRPr>
          </a:p>
        </p:txBody>
      </p:sp>
      <p:sp>
        <p:nvSpPr>
          <p:cNvPr id="10" name="CuadroTexto 33">
            <a:extLst>
              <a:ext uri="{FF2B5EF4-FFF2-40B4-BE49-F238E27FC236}">
                <a16:creationId xmlns:a16="http://schemas.microsoft.com/office/drawing/2014/main" id="{0C7A0046-8C9C-58B4-0833-C9EAE03AD488}"/>
              </a:ext>
            </a:extLst>
          </p:cNvPr>
          <p:cNvSpPr txBox="1"/>
          <p:nvPr/>
        </p:nvSpPr>
        <p:spPr>
          <a:xfrm>
            <a:off x="19670" y="3938463"/>
            <a:ext cx="10450012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Media y desviación típica de las unidades vendidas por producto y región, orden descendente media.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C22C391-943D-64FA-B712-C2CE7B6F32D5}"/>
              </a:ext>
            </a:extLst>
          </p:cNvPr>
          <p:cNvSpPr txBox="1"/>
          <p:nvPr/>
        </p:nvSpPr>
        <p:spPr>
          <a:xfrm>
            <a:off x="284451" y="5203798"/>
            <a:ext cx="10238795" cy="1184302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sales_df.groupBy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Item_Type','Region</a:t>
            </a:r>
            <a:r>
              <a:rPr lang="en-US" dirty="0">
                <a:latin typeface="Courier New"/>
                <a:cs typeface="Courier New"/>
              </a:rPr>
              <a:t>')</a:t>
            </a:r>
          </a:p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agg</a:t>
            </a:r>
            <a:r>
              <a:rPr lang="en-US" dirty="0">
                <a:latin typeface="Courier New"/>
                <a:cs typeface="Courier New"/>
              </a:rPr>
              <a:t>(avg('</a:t>
            </a:r>
            <a:r>
              <a:rPr lang="en-US" dirty="0" err="1">
                <a:latin typeface="Courier New"/>
                <a:cs typeface="Courier New"/>
              </a:rPr>
              <a:t>Units_Sold</a:t>
            </a:r>
            <a:r>
              <a:rPr lang="en-US" dirty="0">
                <a:latin typeface="Courier New"/>
                <a:cs typeface="Courier New"/>
              </a:rPr>
              <a:t>').alias('</a:t>
            </a:r>
            <a:r>
              <a:rPr lang="en-US" dirty="0" err="1">
                <a:latin typeface="Courier New"/>
                <a:cs typeface="Courier New"/>
              </a:rPr>
              <a:t>MediaUnidades</a:t>
            </a:r>
            <a:r>
              <a:rPr lang="en-US" dirty="0">
                <a:latin typeface="Courier New"/>
                <a:cs typeface="Courier New"/>
              </a:rPr>
              <a:t>'),</a:t>
            </a:r>
            <a:r>
              <a:rPr lang="en-US" dirty="0" err="1">
                <a:latin typeface="Courier New"/>
                <a:cs typeface="Courier New"/>
              </a:rPr>
              <a:t>stddev</a:t>
            </a:r>
            <a:r>
              <a:rPr lang="en-US" dirty="0">
                <a:latin typeface="Courier New"/>
                <a:cs typeface="Courier New"/>
              </a:rPr>
              <a:t>('</a:t>
            </a:r>
            <a:r>
              <a:rPr lang="en-US" dirty="0" err="1">
                <a:latin typeface="Courier New"/>
                <a:cs typeface="Courier New"/>
              </a:rPr>
              <a:t>Units_Sold</a:t>
            </a:r>
            <a:r>
              <a:rPr lang="en-US" dirty="0">
                <a:latin typeface="Courier New"/>
                <a:cs typeface="Courier New"/>
              </a:rPr>
              <a:t>').alias('</a:t>
            </a:r>
            <a:r>
              <a:rPr lang="en-US" dirty="0" err="1">
                <a:latin typeface="Courier New"/>
                <a:cs typeface="Courier New"/>
              </a:rPr>
              <a:t>DesvTip</a:t>
            </a:r>
            <a:r>
              <a:rPr lang="en-US" dirty="0">
                <a:latin typeface="Courier New"/>
                <a:cs typeface="Courier New"/>
              </a:rPr>
              <a:t>'))</a:t>
            </a:r>
          </a:p>
          <a:p>
            <a:pPr marL="107322">
              <a:spcBef>
                <a:spcPts val="195"/>
              </a:spcBef>
            </a:pP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 err="1">
                <a:latin typeface="Courier New"/>
                <a:cs typeface="Courier New"/>
              </a:rPr>
              <a:t>orderBy</a:t>
            </a:r>
            <a:r>
              <a:rPr lang="en-US" dirty="0">
                <a:latin typeface="Courier New"/>
                <a:cs typeface="Courier New"/>
              </a:rPr>
              <a:t>(col('</a:t>
            </a:r>
            <a:r>
              <a:rPr lang="en-US" dirty="0" err="1">
                <a:latin typeface="Courier New"/>
                <a:cs typeface="Courier New"/>
              </a:rPr>
              <a:t>MediaUnidades</a:t>
            </a:r>
            <a:r>
              <a:rPr lang="en-US" dirty="0">
                <a:latin typeface="Courier New"/>
                <a:cs typeface="Courier New"/>
              </a:rPr>
              <a:t>').desc())).show(40,truncate=False)</a:t>
            </a:r>
            <a:endParaRPr lang="es-E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752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“Sales”, ejemplos de agregación: </a:t>
            </a:r>
            <a:r>
              <a:rPr lang="es-ES" dirty="0" err="1"/>
              <a:t>max</a:t>
            </a:r>
            <a:r>
              <a:rPr lang="es-ES" dirty="0"/>
              <a:t>(); min()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45634"/>
            <a:ext cx="9899651" cy="127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91276" y="1045041"/>
            <a:ext cx="10450012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Podemos seguir indagando con las unidades vendidas de cada tipo de producto por región: pedidos máximos y mínimos.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7429D64-5EDF-2B53-DB42-024F07590FA9}"/>
              </a:ext>
            </a:extLst>
          </p:cNvPr>
          <p:cNvSpPr txBox="1"/>
          <p:nvPr/>
        </p:nvSpPr>
        <p:spPr>
          <a:xfrm>
            <a:off x="284452" y="2233504"/>
            <a:ext cx="10238795" cy="148694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lang="es-ES" dirty="0" err="1">
                <a:latin typeface="Courier New"/>
                <a:cs typeface="Courier New"/>
              </a:rPr>
              <a:t>from</a:t>
            </a:r>
            <a:r>
              <a:rPr lang="es-ES" dirty="0">
                <a:latin typeface="Courier New"/>
                <a:cs typeface="Courier New"/>
              </a:rPr>
              <a:t> </a:t>
            </a:r>
            <a:r>
              <a:rPr lang="es-ES" dirty="0" err="1">
                <a:latin typeface="Courier New"/>
                <a:cs typeface="Courier New"/>
              </a:rPr>
              <a:t>pyspark.sql.functions</a:t>
            </a:r>
            <a:r>
              <a:rPr lang="es-ES" dirty="0">
                <a:latin typeface="Courier New"/>
                <a:cs typeface="Courier New"/>
              </a:rPr>
              <a:t> </a:t>
            </a:r>
            <a:r>
              <a:rPr lang="es-ES" dirty="0" err="1">
                <a:latin typeface="Courier New"/>
                <a:cs typeface="Courier New"/>
              </a:rPr>
              <a:t>import</a:t>
            </a:r>
            <a:r>
              <a:rPr lang="es-ES" dirty="0">
                <a:latin typeface="Courier New"/>
                <a:cs typeface="Courier New"/>
              </a:rPr>
              <a:t> </a:t>
            </a:r>
            <a:r>
              <a:rPr lang="es-ES" dirty="0" err="1">
                <a:latin typeface="Courier New"/>
                <a:cs typeface="Courier New"/>
              </a:rPr>
              <a:t>min,max</a:t>
            </a:r>
            <a:endParaRPr lang="es-E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endParaRPr lang="es-ES" dirty="0">
              <a:latin typeface="Courier New"/>
              <a:cs typeface="Courier New"/>
            </a:endParaRPr>
          </a:p>
          <a:p>
            <a:pPr marL="107322">
              <a:spcBef>
                <a:spcPts val="195"/>
              </a:spcBef>
            </a:pPr>
            <a:r>
              <a:rPr lang="es-ES" dirty="0" err="1">
                <a:latin typeface="Courier New"/>
                <a:cs typeface="Courier New"/>
              </a:rPr>
              <a:t>sales_df.groupBy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Item_Type','Region</a:t>
            </a:r>
            <a:r>
              <a:rPr lang="es-ES" dirty="0">
                <a:latin typeface="Courier New"/>
                <a:cs typeface="Courier New"/>
              </a:rPr>
              <a:t>').</a:t>
            </a:r>
            <a:r>
              <a:rPr lang="es-ES" dirty="0" err="1">
                <a:latin typeface="Courier New"/>
                <a:cs typeface="Courier New"/>
              </a:rPr>
              <a:t>agg</a:t>
            </a:r>
            <a:r>
              <a:rPr lang="es-ES" dirty="0">
                <a:latin typeface="Courier New"/>
                <a:cs typeface="Courier New"/>
              </a:rPr>
              <a:t>(</a:t>
            </a:r>
            <a:r>
              <a:rPr lang="es-ES" dirty="0" err="1">
                <a:latin typeface="Courier New"/>
                <a:cs typeface="Courier New"/>
              </a:rPr>
              <a:t>max</a:t>
            </a:r>
            <a:r>
              <a:rPr lang="es-ES" dirty="0">
                <a:latin typeface="Courier New"/>
                <a:cs typeface="Courier New"/>
              </a:rPr>
              <a:t>('</a:t>
            </a:r>
            <a:r>
              <a:rPr lang="es-ES" dirty="0" err="1">
                <a:latin typeface="Courier New"/>
                <a:cs typeface="Courier New"/>
              </a:rPr>
              <a:t>Units_Sold</a:t>
            </a:r>
            <a:r>
              <a:rPr lang="es-ES" dirty="0">
                <a:latin typeface="Courier New"/>
                <a:cs typeface="Courier New"/>
              </a:rPr>
              <a:t>').alias('</a:t>
            </a:r>
            <a:r>
              <a:rPr lang="es-ES" dirty="0" err="1">
                <a:latin typeface="Courier New"/>
                <a:cs typeface="Courier New"/>
              </a:rPr>
              <a:t>PedidoMáximo</a:t>
            </a:r>
            <a:r>
              <a:rPr lang="es-ES" dirty="0">
                <a:latin typeface="Courier New"/>
                <a:cs typeface="Courier New"/>
              </a:rPr>
              <a:t>'),min('</a:t>
            </a:r>
            <a:r>
              <a:rPr lang="es-ES" dirty="0" err="1">
                <a:latin typeface="Courier New"/>
                <a:cs typeface="Courier New"/>
              </a:rPr>
              <a:t>Units_Sold</a:t>
            </a:r>
            <a:r>
              <a:rPr lang="es-ES" dirty="0">
                <a:latin typeface="Courier New"/>
                <a:cs typeface="Courier New"/>
              </a:rPr>
              <a:t>').alias('</a:t>
            </a:r>
            <a:r>
              <a:rPr lang="es-ES" dirty="0" err="1">
                <a:latin typeface="Courier New"/>
                <a:cs typeface="Courier New"/>
              </a:rPr>
              <a:t>PedidoMínimo</a:t>
            </a:r>
            <a:r>
              <a:rPr lang="es-ES" dirty="0">
                <a:latin typeface="Courier New"/>
                <a:cs typeface="Courier New"/>
              </a:rPr>
              <a:t>')).</a:t>
            </a:r>
            <a:r>
              <a:rPr lang="es-ES" dirty="0" err="1">
                <a:latin typeface="Courier New"/>
                <a:cs typeface="Courier New"/>
              </a:rPr>
              <a:t>orderBy</a:t>
            </a:r>
            <a:r>
              <a:rPr lang="es-ES" dirty="0">
                <a:latin typeface="Courier New"/>
                <a:cs typeface="Courier New"/>
              </a:rPr>
              <a:t>(col('</a:t>
            </a:r>
            <a:r>
              <a:rPr lang="es-ES" dirty="0" err="1">
                <a:latin typeface="Courier New"/>
                <a:cs typeface="Courier New"/>
              </a:rPr>
              <a:t>PedidoMáximo</a:t>
            </a:r>
            <a:r>
              <a:rPr lang="es-ES" dirty="0">
                <a:latin typeface="Courier New"/>
                <a:cs typeface="Courier New"/>
              </a:rPr>
              <a:t>').</a:t>
            </a:r>
            <a:r>
              <a:rPr lang="es-ES" dirty="0" err="1">
                <a:latin typeface="Courier New"/>
                <a:cs typeface="Courier New"/>
              </a:rPr>
              <a:t>desc</a:t>
            </a:r>
            <a:r>
              <a:rPr lang="es-ES" dirty="0">
                <a:latin typeface="Courier New"/>
                <a:cs typeface="Courier New"/>
              </a:rPr>
              <a:t>()).show(40,truncate=False)</a:t>
            </a:r>
          </a:p>
        </p:txBody>
      </p:sp>
      <p:sp>
        <p:nvSpPr>
          <p:cNvPr id="3" name="CuadroTexto 33">
            <a:extLst>
              <a:ext uri="{FF2B5EF4-FFF2-40B4-BE49-F238E27FC236}">
                <a16:creationId xmlns:a16="http://schemas.microsoft.com/office/drawing/2014/main" id="{48EF8858-509C-E222-AA37-CEC70BCE38CC}"/>
              </a:ext>
            </a:extLst>
          </p:cNvPr>
          <p:cNvSpPr txBox="1"/>
          <p:nvPr/>
        </p:nvSpPr>
        <p:spPr>
          <a:xfrm>
            <a:off x="73235" y="4876027"/>
            <a:ext cx="10450012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Vamos a practicar……</a:t>
            </a:r>
            <a:endParaRPr lang="es-ES" sz="2000" b="1" u="sng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6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1" y="63500"/>
            <a:ext cx="10707131" cy="609562"/>
          </a:xfrm>
        </p:spPr>
        <p:txBody>
          <a:bodyPr/>
          <a:lstStyle/>
          <a:p>
            <a:pPr algn="l"/>
            <a:r>
              <a:rPr lang="es-ES" dirty="0"/>
              <a:t>EJERCICIOS AGREGACIÓN: Sales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" y="596900"/>
            <a:ext cx="6013451" cy="1246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uadroTexto 33">
            <a:extLst>
              <a:ext uri="{FF2B5EF4-FFF2-40B4-BE49-F238E27FC236}">
                <a16:creationId xmlns:a16="http://schemas.microsoft.com/office/drawing/2014/main" id="{E9EA52DB-F7F5-9078-9B5B-86305DF0F18E}"/>
              </a:ext>
            </a:extLst>
          </p:cNvPr>
          <p:cNvSpPr txBox="1"/>
          <p:nvPr/>
        </p:nvSpPr>
        <p:spPr>
          <a:xfrm>
            <a:off x="73233" y="1238440"/>
            <a:ext cx="10450012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Partir del Dataframe “Sales” original (desde cero)</a:t>
            </a:r>
          </a:p>
          <a:p>
            <a:pPr marL="15010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Preguntas:</a:t>
            </a: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¿Cuántos tipos de ítems (distintos) hay? ¿Cuáles son?</a:t>
            </a: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¿Cuales son los 5 países que más unidades reciben? ¿Y los que menos?</a:t>
            </a: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Nº de transacciones (no unidades) por región y país, en orden descendente.</a:t>
            </a:r>
          </a:p>
          <a:p>
            <a:pPr marL="850465" lvl="1" indent="-378255" algn="just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¿Cuántos países por región reciben mercancías, ordenados de más a menos países?</a:t>
            </a:r>
            <a:endParaRPr lang="es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5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250" y="1580033"/>
            <a:ext cx="94488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2. Consideraciones sobre rendimiento RDDs: particiones</a:t>
            </a:r>
          </a:p>
        </p:txBody>
      </p:sp>
    </p:spTree>
    <p:extLst>
      <p:ext uri="{BB962C8B-B14F-4D97-AF65-F5344CB8AC3E}">
        <p14:creationId xmlns:p14="http://schemas.microsoft.com/office/powerpoint/2010/main" val="268276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12" ma:contentTypeDescription="Crear nuevo documento." ma:contentTypeScope="" ma:versionID="1c746c45d690e52c4b842afb8cbf6b2a">
  <xsd:schema xmlns:xsd="http://www.w3.org/2001/XMLSchema" xmlns:xs="http://www.w3.org/2001/XMLSchema" xmlns:p="http://schemas.microsoft.com/office/2006/metadata/properties" xmlns:ns2="c9cba1bf-ad18-487f-b0a8-cc7dc3f65a2e" xmlns:ns3="e9eeedc1-a23b-4b23-a6e8-1216aa6fc5b0" targetNamespace="http://schemas.microsoft.com/office/2006/metadata/properties" ma:root="true" ma:fieldsID="bd8405f551615241ceb3701f9350c617" ns2:_="" ns3:_="">
    <xsd:import namespace="c9cba1bf-ad18-487f-b0a8-cc7dc3f65a2e"/>
    <xsd:import namespace="e9eeedc1-a23b-4b23-a6e8-1216aa6fc5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0a386ecc-29c3-439c-824f-776d15e910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eedc1-a23b-4b23-a6e8-1216aa6fc5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3a4a2b6-3456-46eb-b464-0d3e1a29a182}" ma:internalName="TaxCatchAll" ma:showField="CatchAllData" ma:web="e9eeedc1-a23b-4b23-a6e8-1216aa6fc5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eeedc1-a23b-4b23-a6e8-1216aa6fc5b0" xsi:nil="true"/>
    <lcf76f155ced4ddcb4097134ff3c332f xmlns="c9cba1bf-ad18-487f-b0a8-cc7dc3f65a2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BA582B-D73A-42E8-B406-C203226B1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e9eeedc1-a23b-4b23-a6e8-1216aa6fc5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C93B92-B136-4793-B69C-D5A6148E87E7}">
  <ds:schemaRefs>
    <ds:schemaRef ds:uri="http://schemas.microsoft.com/office/2006/metadata/properties"/>
    <ds:schemaRef ds:uri="http://schemas.microsoft.com/office/infopath/2007/PartnerControls"/>
    <ds:schemaRef ds:uri="e9eeedc1-a23b-4b23-a6e8-1216aa6fc5b0"/>
    <ds:schemaRef ds:uri="c9cba1bf-ad18-487f-b0a8-cc7dc3f65a2e"/>
  </ds:schemaRefs>
</ds:datastoreItem>
</file>

<file path=customXml/itemProps3.xml><?xml version="1.0" encoding="utf-8"?>
<ds:datastoreItem xmlns:ds="http://schemas.openxmlformats.org/officeDocument/2006/customXml" ds:itemID="{52EA212D-EF07-4D97-8C69-A5A01DB704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10655</TotalTime>
  <Words>1788</Words>
  <Application>Microsoft Office PowerPoint</Application>
  <PresentationFormat>Personalizado</PresentationFormat>
  <Paragraphs>158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8" baseType="lpstr">
      <vt:lpstr>Arial</vt:lpstr>
      <vt:lpstr>Arial MT</vt:lpstr>
      <vt:lpstr>Arial-ItalicMT</vt:lpstr>
      <vt:lpstr>ArialMT</vt:lpstr>
      <vt:lpstr>Calibri</vt:lpstr>
      <vt:lpstr>Courier New</vt:lpstr>
      <vt:lpstr>Helvetica Neue</vt:lpstr>
      <vt:lpstr>Montserrat</vt:lpstr>
      <vt:lpstr>Wingdings</vt:lpstr>
      <vt:lpstr>Office Theme</vt:lpstr>
      <vt:lpstr>1_Office Theme</vt:lpstr>
      <vt:lpstr>Presentación de PowerPoint</vt:lpstr>
      <vt:lpstr>Presentación de PowerPoint</vt:lpstr>
      <vt:lpstr>Presentación de PowerPoint</vt:lpstr>
      <vt:lpstr>Introducción</vt:lpstr>
      <vt:lpstr>“Sales”, ejemplos de agregación: count(); countDistinct()</vt:lpstr>
      <vt:lpstr>“Sales”, ejemplos de agregación: sum(); avg(); stddev()</vt:lpstr>
      <vt:lpstr>“Sales”, ejemplos de agregación: max(); min()</vt:lpstr>
      <vt:lpstr>EJERCICIOS AGREGACIÓN: Sales</vt:lpstr>
      <vt:lpstr>Presentación de PowerPoint</vt:lpstr>
      <vt:lpstr>PARTICIONES DATOS (sistema distribuido)</vt:lpstr>
      <vt:lpstr>SHUFFLE: movimiento de datos en el clúster</vt:lpstr>
      <vt:lpstr>Coalesce(numPartitions)</vt:lpstr>
      <vt:lpstr>Repartition(numPartitions)</vt:lpstr>
      <vt:lpstr>Presentación de PowerPoint</vt:lpstr>
      <vt:lpstr>PERSISTENCIA: casos de uso</vt:lpstr>
      <vt:lpstr>PERSISTENCIA: casos de uso</vt:lpstr>
      <vt:lpstr>PERSISTENCIA: nodos</vt:lpstr>
      <vt:lpstr>Persist(StorageLevel.&lt;&gt;)</vt:lpstr>
      <vt:lpstr>Cache()</vt:lpstr>
      <vt:lpstr>Presentación de PowerPoint</vt:lpstr>
      <vt:lpstr>Aplicación PySpark: funcionamiento</vt:lpstr>
      <vt:lpstr>Presentación de PowerPoint</vt:lpstr>
      <vt:lpstr>Spark funcionamiento interno</vt:lpstr>
      <vt:lpstr>Gestores de recursos</vt:lpstr>
      <vt:lpstr>SPARK: reparto de tareas (Task)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dc:creator>Eduardo R</dc:creator>
  <cp:lastModifiedBy>Eduardo R</cp:lastModifiedBy>
  <cp:revision>85</cp:revision>
  <dcterms:created xsi:type="dcterms:W3CDTF">2021-05-28T10:18:10Z</dcterms:created>
  <dcterms:modified xsi:type="dcterms:W3CDTF">2023-04-09T18:44:33Z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